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85" r:id="rId3"/>
    <p:sldId id="386" r:id="rId4"/>
    <p:sldId id="387" r:id="rId5"/>
    <p:sldId id="259" r:id="rId6"/>
    <p:sldId id="260" r:id="rId7"/>
    <p:sldId id="261" r:id="rId8"/>
    <p:sldId id="262" r:id="rId9"/>
    <p:sldId id="362" r:id="rId10"/>
    <p:sldId id="263" r:id="rId11"/>
    <p:sldId id="264" r:id="rId12"/>
    <p:sldId id="265" r:id="rId13"/>
    <p:sldId id="266" r:id="rId14"/>
    <p:sldId id="267" r:id="rId15"/>
    <p:sldId id="268" r:id="rId16"/>
    <p:sldId id="269" r:id="rId17"/>
    <p:sldId id="270" r:id="rId18"/>
    <p:sldId id="271" r:id="rId19"/>
    <p:sldId id="364" r:id="rId20"/>
    <p:sldId id="363" r:id="rId21"/>
    <p:sldId id="272" r:id="rId22"/>
    <p:sldId id="273" r:id="rId23"/>
    <p:sldId id="274" r:id="rId24"/>
    <p:sldId id="275" r:id="rId25"/>
    <p:sldId id="276" r:id="rId26"/>
    <p:sldId id="277" r:id="rId27"/>
    <p:sldId id="278" r:id="rId28"/>
    <p:sldId id="279" r:id="rId29"/>
    <p:sldId id="365" r:id="rId30"/>
    <p:sldId id="280" r:id="rId31"/>
    <p:sldId id="281" r:id="rId32"/>
    <p:sldId id="282" r:id="rId33"/>
    <p:sldId id="366" r:id="rId34"/>
    <p:sldId id="283" r:id="rId35"/>
    <p:sldId id="284" r:id="rId36"/>
    <p:sldId id="368" r:id="rId37"/>
    <p:sldId id="367" r:id="rId38"/>
    <p:sldId id="285" r:id="rId39"/>
    <p:sldId id="286" r:id="rId40"/>
    <p:sldId id="287" r:id="rId41"/>
    <p:sldId id="288" r:id="rId42"/>
    <p:sldId id="289" r:id="rId43"/>
    <p:sldId id="291" r:id="rId44"/>
    <p:sldId id="370" r:id="rId45"/>
    <p:sldId id="371" r:id="rId46"/>
    <p:sldId id="369" r:id="rId47"/>
    <p:sldId id="292" r:id="rId48"/>
    <p:sldId id="293" r:id="rId49"/>
    <p:sldId id="294" r:id="rId50"/>
    <p:sldId id="295" r:id="rId51"/>
    <p:sldId id="296" r:id="rId52"/>
    <p:sldId id="297" r:id="rId53"/>
    <p:sldId id="298" r:id="rId54"/>
    <p:sldId id="299" r:id="rId55"/>
    <p:sldId id="300" r:id="rId56"/>
    <p:sldId id="372" r:id="rId57"/>
    <p:sldId id="301" r:id="rId58"/>
    <p:sldId id="302" r:id="rId59"/>
    <p:sldId id="303" r:id="rId60"/>
    <p:sldId id="373" r:id="rId61"/>
    <p:sldId id="304" r:id="rId62"/>
    <p:sldId id="375" r:id="rId63"/>
    <p:sldId id="376" r:id="rId64"/>
    <p:sldId id="377" r:id="rId65"/>
    <p:sldId id="37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32" r:id="rId94"/>
    <p:sldId id="333" r:id="rId95"/>
    <p:sldId id="334" r:id="rId96"/>
    <p:sldId id="335" r:id="rId97"/>
    <p:sldId id="336" r:id="rId98"/>
    <p:sldId id="337" r:id="rId99"/>
    <p:sldId id="338" r:id="rId100"/>
    <p:sldId id="339" r:id="rId101"/>
    <p:sldId id="340" r:id="rId102"/>
    <p:sldId id="341" r:id="rId103"/>
    <p:sldId id="342" r:id="rId104"/>
    <p:sldId id="343" r:id="rId105"/>
    <p:sldId id="344" r:id="rId106"/>
    <p:sldId id="345" r:id="rId107"/>
    <p:sldId id="346" r:id="rId108"/>
    <p:sldId id="347" r:id="rId109"/>
    <p:sldId id="348" r:id="rId110"/>
    <p:sldId id="349" r:id="rId111"/>
    <p:sldId id="350" r:id="rId112"/>
    <p:sldId id="351" r:id="rId113"/>
    <p:sldId id="352" r:id="rId114"/>
    <p:sldId id="353" r:id="rId115"/>
    <p:sldId id="355" r:id="rId116"/>
    <p:sldId id="356" r:id="rId117"/>
    <p:sldId id="357" r:id="rId118"/>
    <p:sldId id="358" r:id="rId119"/>
    <p:sldId id="359" r:id="rId120"/>
    <p:sldId id="361" r:id="rId121"/>
    <p:sldId id="379" r:id="rId122"/>
    <p:sldId id="381" r:id="rId123"/>
    <p:sldId id="384"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Estilo com Tema 2 - Ênfas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22"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37B5183B-E9FB-4CC2-90E7-AEEE481DA5C4}" type="datetime1">
              <a:rPr lang="pt-BR" smtClean="0">
                <a:solidFill>
                  <a:prstClr val="black">
                    <a:tint val="75000"/>
                  </a:prstClr>
                </a:solidFill>
              </a:rPr>
              <a:pPr/>
              <a:t>30/04/2020</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804AD23C-A3F8-4E4C-87D2-E1683CC095C7}" type="datetime1">
              <a:rPr lang="pt-BR" smtClean="0">
                <a:solidFill>
                  <a:prstClr val="black">
                    <a:tint val="75000"/>
                  </a:prstClr>
                </a:solidFill>
              </a:rPr>
              <a:pPr/>
              <a:t>30/04/2020</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D38262FD-27C7-469D-A445-7094844F9851}" type="datetime1">
              <a:rPr lang="pt-BR" smtClean="0">
                <a:solidFill>
                  <a:prstClr val="black">
                    <a:tint val="75000"/>
                  </a:prstClr>
                </a:solidFill>
              </a:rPr>
              <a:pPr/>
              <a:t>30/04/2020</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latin typeface="Arial Black" pitchFamily="34" charset="0"/>
              </a:defRPr>
            </a:lvl1pPr>
          </a:lstStyle>
          <a:p>
            <a:r>
              <a:rPr lang="en-US" dirty="0" smtClean="0"/>
              <a:t>Click to edit Master title style</a:t>
            </a:r>
            <a:endParaRPr lang="pt-BR" dirty="0"/>
          </a:p>
        </p:txBody>
      </p:sp>
      <p:sp>
        <p:nvSpPr>
          <p:cNvPr id="3" name="Content Placeholder 2"/>
          <p:cNvSpPr>
            <a:spLocks noGrp="1"/>
          </p:cNvSpPr>
          <p:nvPr>
            <p:ph idx="1"/>
          </p:nvPr>
        </p:nvSpPr>
        <p:spPr/>
        <p:txBody>
          <a:bodyPr>
            <a:normAutofit/>
          </a:bodyPr>
          <a:lstStyle>
            <a:lvl1pPr>
              <a:defRPr sz="24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a:defRPr sz="2400" b="1">
                <a:solidFill>
                  <a:schemeClr val="bg1"/>
                </a:solidFill>
                <a:effectLst>
                  <a:outerShdw blurRad="38100" dist="38100" dir="2700000" algn="tl">
                    <a:srgbClr val="000000">
                      <a:alpha val="43137"/>
                    </a:srgbClr>
                  </a:outerShdw>
                </a:effectLst>
                <a:latin typeface="Arial" pitchFamily="34" charset="0"/>
                <a:cs typeface="Arial" pitchFamily="34" charset="0"/>
              </a:defRPr>
            </a:lvl2pPr>
            <a:lvl3pPr>
              <a:defRPr sz="2400" b="1">
                <a:solidFill>
                  <a:schemeClr val="bg1"/>
                </a:solidFill>
                <a:effectLst>
                  <a:outerShdw blurRad="38100" dist="38100" dir="2700000" algn="tl">
                    <a:srgbClr val="000000">
                      <a:alpha val="43137"/>
                    </a:srgbClr>
                  </a:outerShdw>
                </a:effectLst>
                <a:latin typeface="Arial" pitchFamily="34" charset="0"/>
                <a:cs typeface="Arial" pitchFamily="34" charset="0"/>
              </a:defRPr>
            </a:lvl3pPr>
            <a:lvl4pPr>
              <a:defRPr sz="2400" b="1">
                <a:solidFill>
                  <a:schemeClr val="bg1"/>
                </a:solidFill>
                <a:effectLst>
                  <a:outerShdw blurRad="38100" dist="38100" dir="2700000" algn="tl">
                    <a:srgbClr val="000000">
                      <a:alpha val="43137"/>
                    </a:srgbClr>
                  </a:outerShdw>
                </a:effectLst>
                <a:latin typeface="Arial" pitchFamily="34" charset="0"/>
                <a:cs typeface="Arial" pitchFamily="34" charset="0"/>
              </a:defRPr>
            </a:lvl4pPr>
            <a:lvl5pPr>
              <a:defRPr sz="2400" b="1">
                <a:solidFill>
                  <a:schemeClr val="bg1"/>
                </a:solidFill>
                <a:effectLst>
                  <a:outerShdw blurRad="38100" dist="38100" dir="2700000" algn="tl">
                    <a:srgbClr val="000000">
                      <a:alpha val="43137"/>
                    </a:srgbClr>
                  </a:outerShdw>
                </a:effectLst>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8891FDCA-FFEE-4A63-AA32-BC7105DC0C9E}" type="datetime1">
              <a:rPr lang="pt-BR" smtClean="0">
                <a:solidFill>
                  <a:prstClr val="black">
                    <a:tint val="75000"/>
                  </a:prstClr>
                </a:solidFill>
              </a:rPr>
              <a:pPr/>
              <a:t>30/04/2020</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a:xfrm>
            <a:off x="6830888" y="6376243"/>
            <a:ext cx="2133600" cy="365125"/>
          </a:xfrm>
        </p:spPr>
        <p:txBody>
          <a:bodyPr/>
          <a:lstStyle>
            <a:lvl1pPr>
              <a:defRPr>
                <a:solidFill>
                  <a:schemeClr val="bg1"/>
                </a:solidFill>
              </a:defRPr>
            </a:lvl1pPr>
          </a:lstStyle>
          <a:p>
            <a:fld id="{30578BFF-FD5B-457B-8B99-B3BC5F2C8C8C}" type="slidenum">
              <a:rPr lang="pt-BR" smtClean="0">
                <a:solidFill>
                  <a:prstClr val="white"/>
                </a:solidFill>
              </a:rPr>
              <a:pPr/>
              <a:t>‹nº›</a:t>
            </a:fld>
            <a:endParaRPr lang="pt-BR" dirty="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29120-4905-4C1D-A4A6-193522AF6724}" type="datetime1">
              <a:rPr lang="pt-BR" smtClean="0">
                <a:solidFill>
                  <a:prstClr val="black">
                    <a:tint val="75000"/>
                  </a:prstClr>
                </a:solidFill>
              </a:rPr>
              <a:pPr/>
              <a:t>30/04/2020</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35295106-30FA-4F21-88AA-2C074652C82E}" type="datetime1">
              <a:rPr lang="pt-BR" smtClean="0">
                <a:solidFill>
                  <a:prstClr val="black">
                    <a:tint val="75000"/>
                  </a:prstClr>
                </a:solidFill>
              </a:rPr>
              <a:pPr/>
              <a:t>30/04/2020</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1344DE5F-1F80-4F5F-8B27-96B61C651D57}" type="datetime1">
              <a:rPr lang="pt-BR" smtClean="0">
                <a:solidFill>
                  <a:prstClr val="black">
                    <a:tint val="75000"/>
                  </a:prstClr>
                </a:solidFill>
              </a:rPr>
              <a:pPr/>
              <a:t>30/04/2020</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987777B3-5E9F-4217-980C-A4FD73A35A00}" type="datetime1">
              <a:rPr lang="pt-BR" smtClean="0">
                <a:solidFill>
                  <a:prstClr val="black">
                    <a:tint val="75000"/>
                  </a:prstClr>
                </a:solidFill>
              </a:rPr>
              <a:pPr/>
              <a:t>30/04/2020</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F5D66-43C2-479A-9FF1-C1A7384E9537}" type="datetime1">
              <a:rPr lang="pt-BR" smtClean="0">
                <a:solidFill>
                  <a:prstClr val="black">
                    <a:tint val="75000"/>
                  </a:prstClr>
                </a:solidFill>
              </a:rPr>
              <a:pPr/>
              <a:t>30/04/2020</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A883D-3DC0-4D69-8A4A-CFF7EFB83B7B}" type="datetime1">
              <a:rPr lang="pt-BR" smtClean="0">
                <a:solidFill>
                  <a:prstClr val="black">
                    <a:tint val="75000"/>
                  </a:prstClr>
                </a:solidFill>
              </a:rPr>
              <a:pPr/>
              <a:t>30/04/2020</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1AB13-8750-4D44-934E-A29A2748B94D}" type="datetime1">
              <a:rPr lang="pt-BR" smtClean="0">
                <a:solidFill>
                  <a:prstClr val="black">
                    <a:tint val="75000"/>
                  </a:prstClr>
                </a:solidFill>
              </a:rPr>
              <a:pPr/>
              <a:t>30/04/2020</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61CA7-80D6-4615-B086-AB3CAD0C920C}" type="datetime1">
              <a:rPr lang="pt-BR" smtClean="0">
                <a:solidFill>
                  <a:prstClr val="black">
                    <a:tint val="75000"/>
                  </a:prstClr>
                </a:solidFill>
              </a:rPr>
              <a:pPr/>
              <a:t>30/04/2020</a:t>
            </a:fld>
            <a:endParaRPr lang="pt-B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78BFF-FD5B-457B-8B99-B3BC5F2C8C8C}" type="slidenum">
              <a:rPr lang="pt-BR" smtClean="0">
                <a:solidFill>
                  <a:prstClr val="black">
                    <a:tint val="75000"/>
                  </a:prstClr>
                </a:solidFill>
              </a:rPr>
              <a:pPr/>
              <a:t>‹nº›</a:t>
            </a:fld>
            <a:endParaRPr lang="pt-B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Documento_do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a:t>
            </a:fld>
            <a:endParaRPr lang="pt-BR" dirty="0">
              <a:solidFill>
                <a:prstClr val="white"/>
              </a:solidFill>
            </a:endParaRPr>
          </a:p>
        </p:txBody>
      </p:sp>
      <p:sp>
        <p:nvSpPr>
          <p:cNvPr id="8" name="Rectangle 7"/>
          <p:cNvSpPr/>
          <p:nvPr/>
        </p:nvSpPr>
        <p:spPr>
          <a:xfrm>
            <a:off x="1080086" y="139482"/>
            <a:ext cx="3528392" cy="1323439"/>
          </a:xfrm>
          <a:prstGeom prst="rect">
            <a:avLst/>
          </a:prstGeom>
          <a:noFill/>
          <a:effectLst>
            <a:outerShdw blurRad="50800" dist="38100" dir="2700000" algn="tl" rotWithShape="0">
              <a:schemeClr val="tx1">
                <a:alpha val="40000"/>
              </a:scheme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DANIEL</a:t>
            </a:r>
          </a:p>
        </p:txBody>
      </p:sp>
      <p:sp>
        <p:nvSpPr>
          <p:cNvPr id="9" name="Rectangle 8"/>
          <p:cNvSpPr/>
          <p:nvPr/>
        </p:nvSpPr>
        <p:spPr>
          <a:xfrm>
            <a:off x="4572000" y="1412776"/>
            <a:ext cx="3577261" cy="923330"/>
          </a:xfrm>
          <a:prstGeom prst="rect">
            <a:avLst/>
          </a:prstGeom>
          <a:noFill/>
          <a:effectLst>
            <a:outerShdw blurRad="50800" dist="38100" dir="2700000" algn="tl" rotWithShape="0">
              <a:schemeClr val="tx1">
                <a:alpha val="40000"/>
              </a:schemeClr>
            </a:outerShdw>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CAPÍTULO 9</a:t>
            </a:r>
          </a:p>
        </p:txBody>
      </p:sp>
      <p:sp>
        <p:nvSpPr>
          <p:cNvPr id="10" name="Rectangle 9"/>
          <p:cNvSpPr/>
          <p:nvPr/>
        </p:nvSpPr>
        <p:spPr>
          <a:xfrm>
            <a:off x="873130" y="5903734"/>
            <a:ext cx="7416824" cy="923330"/>
          </a:xfrm>
          <a:prstGeom prst="rect">
            <a:avLst/>
          </a:prstGeom>
          <a:noFill/>
          <a:effectLst>
            <a:outerShdw blurRad="50800" dist="38100" dir="2700000" algn="tl" rotWithShape="0">
              <a:schemeClr val="tx1">
                <a:alpha val="40000"/>
              </a:scheme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pt-BR" sz="5400" b="1" dirty="0">
                <a:ln w="11430"/>
                <a:solidFill>
                  <a:srgbClr val="F79646">
                    <a:lumMod val="60000"/>
                    <a:lumOff val="40000"/>
                  </a:srgbClr>
                </a:solidFill>
                <a:effectLst>
                  <a:outerShdw blurRad="80000" dist="40000" dir="5040000" algn="tl">
                    <a:srgbClr val="000000">
                      <a:alpha val="30000"/>
                    </a:srgbClr>
                  </a:outerShdw>
                </a:effectLst>
              </a:rPr>
              <a:t>A Visão </a:t>
            </a:r>
            <a:r>
              <a:rPr lang="pt-BR" sz="5400" b="1" dirty="0" smtClean="0">
                <a:ln w="11430"/>
                <a:solidFill>
                  <a:srgbClr val="F79646">
                    <a:lumMod val="60000"/>
                    <a:lumOff val="40000"/>
                  </a:srgbClr>
                </a:solidFill>
                <a:effectLst>
                  <a:outerShdw blurRad="80000" dist="40000" dir="5040000" algn="tl">
                    <a:srgbClr val="000000">
                      <a:alpha val="30000"/>
                    </a:srgbClr>
                  </a:outerShdw>
                </a:effectLst>
              </a:rPr>
              <a:t>das </a:t>
            </a:r>
            <a:r>
              <a:rPr lang="pt-BR" sz="5400" b="1" dirty="0">
                <a:ln w="11430"/>
                <a:solidFill>
                  <a:srgbClr val="F79646">
                    <a:lumMod val="60000"/>
                    <a:lumOff val="40000"/>
                  </a:srgbClr>
                </a:solidFill>
                <a:effectLst>
                  <a:outerShdw blurRad="80000" dist="40000" dir="5040000" algn="tl">
                    <a:srgbClr val="000000">
                      <a:alpha val="30000"/>
                    </a:srgbClr>
                  </a:outerShdw>
                </a:effectLst>
              </a:rPr>
              <a:t>70 Semanas</a:t>
            </a:r>
          </a:p>
        </p:txBody>
      </p:sp>
      <p:pic>
        <p:nvPicPr>
          <p:cNvPr id="6" name="Picture 5" descr="infografico_70_semanas-2.jpg"/>
          <p:cNvPicPr>
            <a:picLocks noChangeAspect="1"/>
          </p:cNvPicPr>
          <p:nvPr/>
        </p:nvPicPr>
        <p:blipFill>
          <a:blip r:embed="rId2" cstate="print"/>
          <a:stretch>
            <a:fillRect/>
          </a:stretch>
        </p:blipFill>
        <p:spPr>
          <a:xfrm>
            <a:off x="1619672" y="2276872"/>
            <a:ext cx="5703862" cy="36287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797050" algn="l"/>
                <a:tab pos="2247900" algn="l"/>
                <a:tab pos="2603500" algn="l"/>
              </a:tabLst>
            </a:pPr>
            <a:r>
              <a:rPr lang="pt-BR" dirty="0" smtClean="0"/>
              <a:t>A Visão da 70 Semanas (9) </a:t>
            </a:r>
          </a:p>
          <a:p>
            <a:pPr marL="857250" lvl="1" indent="-457200">
              <a:buNone/>
              <a:tabLst>
                <a:tab pos="898525" algn="l"/>
                <a:tab pos="1347788" algn="l"/>
                <a:tab pos="1797050" algn="l"/>
                <a:tab pos="2247900" algn="l"/>
                <a:tab pos="2603500" algn="l"/>
              </a:tabLst>
            </a:pPr>
            <a:r>
              <a:rPr lang="pt-BR" dirty="0" smtClean="0"/>
              <a:t>	1. 	A Ocasião (9:1-2)</a:t>
            </a:r>
          </a:p>
          <a:p>
            <a:pPr marL="857250" lvl="1" indent="-457200">
              <a:buNone/>
              <a:tabLst>
                <a:tab pos="898525" algn="l"/>
                <a:tab pos="1347788" algn="l"/>
                <a:tab pos="1797050" algn="l"/>
                <a:tab pos="2247900" algn="l"/>
                <a:tab pos="2603500" algn="l"/>
              </a:tabLst>
            </a:pPr>
            <a:r>
              <a:rPr lang="pt-BR" dirty="0" smtClean="0"/>
              <a:t> </a:t>
            </a:r>
          </a:p>
          <a:p>
            <a:pPr marL="457200" indent="-457200">
              <a:buNone/>
              <a:tabLst>
                <a:tab pos="898525" algn="l"/>
                <a:tab pos="1347788" algn="l"/>
                <a:tab pos="1797050" algn="l"/>
                <a:tab pos="2247900" algn="l"/>
                <a:tab pos="2603500" algn="l"/>
              </a:tabLst>
            </a:pPr>
            <a:r>
              <a:rPr lang="pt-BR" dirty="0" smtClean="0"/>
              <a:t>	O "reino dos caldeus" era a área basicamente o mesmo do antigo império de Babilônia, da planície acima de Hit até o Golfo </a:t>
            </a:r>
            <a:r>
              <a:rPr lang="pt-BR" dirty="0" smtClean="0"/>
              <a:t>Persa</a:t>
            </a:r>
            <a:r>
              <a:rPr lang="pt-BR" dirty="0" smtClean="0"/>
              <a:t>.</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Vamos verificar isso usando nosso calendário. Veja a seguinte tabela:</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445 A.C. até 32 D.C. = 476 anos (</a:t>
            </a:r>
            <a:r>
              <a:rPr lang="pt-BR" dirty="0" err="1" smtClean="0"/>
              <a:t>a.C</a:t>
            </a:r>
            <a:r>
              <a:rPr lang="pt-BR" dirty="0" smtClean="0"/>
              <a:t>, 1 até d.C. 1 = 1 ano)</a:t>
            </a:r>
          </a:p>
          <a:p>
            <a:pPr marL="357188" lvl="1" indent="0">
              <a:buNone/>
              <a:tabLst>
                <a:tab pos="898525" algn="l"/>
                <a:tab pos="1347788" algn="l"/>
                <a:tab pos="1874838" algn="l"/>
                <a:tab pos="2247900" algn="l"/>
                <a:tab pos="2603500" algn="l"/>
              </a:tabLst>
            </a:pPr>
            <a:r>
              <a:rPr lang="pt-BR" dirty="0" smtClean="0"/>
              <a:t>476 x 365 dias = 173.740 dias </a:t>
            </a:r>
          </a:p>
          <a:p>
            <a:pPr marL="357188" lvl="1" indent="0">
              <a:buNone/>
              <a:tabLst>
                <a:tab pos="898525" algn="l"/>
                <a:tab pos="1347788" algn="l"/>
                <a:tab pos="1874838" algn="l"/>
                <a:tab pos="2247900" algn="l"/>
                <a:tab pos="2603500" algn="l"/>
              </a:tabLst>
            </a:pPr>
            <a:r>
              <a:rPr lang="pt-BR" dirty="0" smtClean="0"/>
              <a:t>aumento de anos bissextos = 116 dias </a:t>
            </a:r>
          </a:p>
          <a:p>
            <a:pPr marL="357188" lvl="1" indent="0">
              <a:buNone/>
              <a:tabLst>
                <a:tab pos="898525" algn="l"/>
                <a:tab pos="1347788" algn="l"/>
                <a:tab pos="1874838" algn="l"/>
                <a:tab pos="2247900" algn="l"/>
                <a:tab pos="2603500" algn="l"/>
              </a:tabLst>
            </a:pPr>
            <a:r>
              <a:rPr lang="pt-BR" dirty="0" smtClean="0"/>
              <a:t>14 de março a 6 de abril = 24 dias </a:t>
            </a:r>
          </a:p>
          <a:p>
            <a:pPr marL="357188" lvl="1" indent="0">
              <a:buNone/>
              <a:tabLst>
                <a:tab pos="898525" algn="l"/>
                <a:tab pos="1347788" algn="l"/>
                <a:tab pos="1874838" algn="l"/>
                <a:tab pos="2247900" algn="l"/>
                <a:tab pos="2603500" algn="l"/>
              </a:tabLst>
            </a:pPr>
            <a:r>
              <a:rPr lang="pt-BR" dirty="0" smtClean="0"/>
              <a:t>TOTAL = 173.880 dias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"E o povo do príncipe, que há de vir, destruirá a cidade e o santuário" - Em 70 D.C. os Romanos invadiram Jerusalém e destruiu a cidade e o templo. É interessante notar que "Tito, o comandante das tropas romanas, ao penetrar na cidade, quis, a todo custo, poupar o templo da destruição. A sua magnifi­cência seria um belo ornamento para o Império Romano.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...Em uma reunião com os seus oficiais superiores que comandavam as diversas legiões que atacavam a cidade, Tito fez valer a sua opinião e foi decidido a conservar o templo, apesar de os judeus o usarem como fortaleza e dele lançarem violentos ataques contra os soldados romanos. Manso desenrolar da longa batalha, um soldado romano, sem receber a ordem para isso e agindo por contra própria, fez-se levantar por um compa­nheiro e atirou, por uma janela, um pedaço de madeira aceso...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 despeito de diversas ordens de Tito, que o fogo fosse extinto, na confusão os seus soldados não lhe obedece­ram e o templo foi destruído." Por causa do fogo o ouro do templo derreteu e correu entre as pedras do templo. Os soldados, </a:t>
            </a:r>
            <a:r>
              <a:rPr lang="pt-BR" dirty="0" smtClean="0"/>
              <a:t>gananciosos </a:t>
            </a:r>
            <a:r>
              <a:rPr lang="pt-BR" dirty="0" smtClean="0"/>
              <a:t>para obter o ouro, literalmente </a:t>
            </a:r>
            <a:r>
              <a:rPr lang="pt-BR" dirty="0" smtClean="0"/>
              <a:t>desmontaram </a:t>
            </a:r>
            <a:r>
              <a:rPr lang="pt-BR" dirty="0" smtClean="0"/>
              <a:t>o templo </a:t>
            </a:r>
            <a:r>
              <a:rPr lang="pt-BR" dirty="0" smtClean="0"/>
              <a:t>pedra </a:t>
            </a:r>
            <a:r>
              <a:rPr lang="pt-BR" dirty="0" smtClean="0"/>
              <a:t>por </a:t>
            </a:r>
            <a:r>
              <a:rPr lang="pt-BR" dirty="0" smtClean="0"/>
              <a:t>pedra. </a:t>
            </a:r>
            <a:r>
              <a:rPr lang="pt-BR" dirty="0" smtClean="0"/>
              <a:t>Foi o cumprimento perfeito de </a:t>
            </a:r>
            <a:r>
              <a:rPr lang="pt-BR" dirty="0" err="1" smtClean="0"/>
              <a:t>Mt</a:t>
            </a:r>
            <a:r>
              <a:rPr lang="pt-BR" dirty="0" smtClean="0"/>
              <a:t>. 24:2.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Este trecho fala do "príncipe, que há de vir". Quem é este príncipe? Este principie vem depois que o Messias é tirado. Assim não pode ser Jesus Cristo. Desde que um artigo é usado com principie no Hebraico indica que já foi mencionado no livro de Daniel. Baseado sobre os trechos anteriores deste livro, só pode ser o pequeno ponto (7.8, 24-26), o Anticristo. O jeito que ele é mencionado indica uma pessoa importante que será tratado mais para a frente. A declara­ção "há de vir" indica que este principie ainda virá depois </a:t>
            </a:r>
            <a:r>
              <a:rPr lang="pt-BR" dirty="0" smtClean="0"/>
              <a:t>da </a:t>
            </a:r>
            <a:r>
              <a:rPr lang="pt-BR" dirty="0" smtClean="0"/>
              <a:t>destruição da cidade e </a:t>
            </a:r>
            <a:r>
              <a:rPr lang="pt-BR" dirty="0" smtClean="0"/>
              <a:t>do </a:t>
            </a:r>
            <a:r>
              <a:rPr lang="pt-BR" dirty="0" smtClean="0"/>
              <a:t>santuário.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 "cidade e o santuário" só pode ser Jerusalém e o Templo. Note que seu povo foi aquele que iria destruir a cidade e o templo; quer dizer os romanos. A história claramen­te mostra que em 70 DC foi os romanos que completamente destruíram a cidade e o templo.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"E o seu fim será com um inundação" - Temos aqui uma declaração que o fim da cidade e o santuário (alguns pensam o anticristo) será com uma força irresistível. O contexto e gramática não indica o anticristo, mesmo que seu fim será no mesmo jeito quanto a palavra de Jesus, na sua volta no fim da tribulação, acabará com ele.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"E até ao fim haverá guerra: estão determinadas as assolações" - Estamos agora vivendo na chamada "lacuna </a:t>
            </a:r>
            <a:r>
              <a:rPr lang="pt-BR" dirty="0" smtClean="0"/>
              <a:t>profética". </a:t>
            </a:r>
            <a:r>
              <a:rPr lang="pt-BR" dirty="0" smtClean="0"/>
              <a:t>Entre a 69 semana e a 70 semana há uma lacuna, brecha de tempo. </a:t>
            </a:r>
            <a:r>
              <a:rPr lang="pt-BR" dirty="0" smtClean="0"/>
              <a:t>Esta </a:t>
            </a:r>
            <a:r>
              <a:rPr lang="pt-BR" dirty="0" smtClean="0"/>
              <a:t>época é a época da igreja, e será caracterizada por guerras. Mas será que a ideia da "lacuna" </a:t>
            </a:r>
            <a:r>
              <a:rPr lang="pt-BR" dirty="0" smtClean="0"/>
              <a:t>é </a:t>
            </a:r>
            <a:r>
              <a:rPr lang="pt-BR" dirty="0" smtClean="0"/>
              <a:t>bíblica?</a:t>
            </a: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414338" indent="-457200">
              <a:buAutoNum type="arabicParenR"/>
              <a:tabLst>
                <a:tab pos="898525" algn="l"/>
                <a:tab pos="1347788" algn="l"/>
                <a:tab pos="1874838" algn="l"/>
                <a:tab pos="2247900" algn="l"/>
                <a:tab pos="2603500" algn="l"/>
              </a:tabLst>
            </a:pPr>
            <a:r>
              <a:rPr lang="pt-BR" dirty="0" smtClean="0"/>
              <a:t>Se não houvesse uma lacuna, o que de importância aconteceu acerca de 7 anos depois da morte de Cristo, e como podemos interpretar os versículos 26 e 27?</a:t>
            </a:r>
          </a:p>
          <a:p>
            <a:pPr marL="414338" indent="-457200">
              <a:buAutoNum type="arabicParenR"/>
              <a:tabLst>
                <a:tab pos="898525" algn="l"/>
                <a:tab pos="1347788" algn="l"/>
                <a:tab pos="1874838" algn="l"/>
                <a:tab pos="2247900" algn="l"/>
                <a:tab pos="2603500" algn="l"/>
              </a:tabLst>
            </a:pPr>
            <a:r>
              <a:rPr lang="pt-BR" dirty="0" smtClean="0"/>
              <a:t>Um lacuna de tempo é muito comum em profecia:</a:t>
            </a:r>
          </a:p>
          <a:p>
            <a:pPr marL="357188" lvl="1" indent="0">
              <a:buNone/>
              <a:tabLst>
                <a:tab pos="898525" algn="l"/>
                <a:tab pos="1347788" algn="l"/>
                <a:tab pos="1874838" algn="l"/>
                <a:tab pos="2247900" algn="l"/>
                <a:tab pos="2603500" algn="l"/>
              </a:tabLst>
            </a:pPr>
            <a:r>
              <a:rPr lang="pt-BR" dirty="0" smtClean="0"/>
              <a:t>* Isa. 9:6-7, "Porque um menino nos nasceu, um filho se nos deu; &lt;----&gt; e o principado está sobre os seus ombros; e se chamará o seu nome: Maravilhoso, Conselheiro, Deus forte, Pai da eternidade, Príncipe da paz. Do incremento deste principado e da paz não haverá fim, sobre o trono de Davi e no seu reino...”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 	Zac. 9:9-10, "Alegra-te muito, ó filha de Sião; exulta, ó filha de Jerusalém; eis que o teu rei virá a ti, justo e salvo, pobre, e montado sobre um jumento, sobre um jumentinho, filho de jumenta. &lt;----&gt; E de Efraim destruirei os carros, e de Jerusalém os cavalos: e o arco de guerra será destruído; e ele anunciará paz aos gentios; e o seu domínio se estenderá de mar a mar, e desde o rio até às extremidades da terra.“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109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797050"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797050" algn="l"/>
                <a:tab pos="2247900" algn="l"/>
                <a:tab pos="2603500" algn="l"/>
              </a:tabLst>
            </a:pPr>
            <a:r>
              <a:rPr lang="pt-BR" dirty="0" smtClean="0"/>
              <a:t>	1. 	A Ocasião (9:1-2)</a:t>
            </a:r>
          </a:p>
          <a:p>
            <a:pPr marL="857250" lvl="1" indent="-457200">
              <a:buNone/>
              <a:tabLst>
                <a:tab pos="898525" algn="l"/>
                <a:tab pos="1347788" algn="l"/>
                <a:tab pos="1797050" algn="l"/>
                <a:tab pos="2247900" algn="l"/>
                <a:tab pos="2603500" algn="l"/>
              </a:tabLst>
            </a:pPr>
            <a:r>
              <a:rPr lang="pt-BR" dirty="0" smtClean="0"/>
              <a:t> </a:t>
            </a:r>
          </a:p>
          <a:p>
            <a:pPr marL="457200" indent="-457200">
              <a:buNone/>
              <a:tabLst>
                <a:tab pos="898525" algn="l"/>
                <a:tab pos="1347788" algn="l"/>
                <a:tab pos="1797050" algn="l"/>
                <a:tab pos="2247900" algn="l"/>
                <a:tab pos="2603500" algn="l"/>
              </a:tabLst>
            </a:pPr>
            <a:r>
              <a:rPr lang="pt-BR" dirty="0" smtClean="0"/>
              <a:t>	Parece que foram dois os motivos da oração fervorosa de Daniel: o fim do cativeiro </a:t>
            </a:r>
            <a:r>
              <a:rPr lang="pt-BR" dirty="0" smtClean="0"/>
              <a:t>e </a:t>
            </a:r>
            <a:r>
              <a:rPr lang="pt-BR" dirty="0" smtClean="0"/>
              <a:t>a visão do "chifre pequeno". Daniel, a sua idade já </a:t>
            </a:r>
            <a:r>
              <a:rPr lang="pt-BR" dirty="0" smtClean="0"/>
              <a:t>está além </a:t>
            </a:r>
            <a:r>
              <a:rPr lang="pt-BR" dirty="0" smtClean="0"/>
              <a:t>dos 80 anos, não pode deixar de inquirir a respeito do seu povo atribulado. A mudança de governo, agora liderado pelos </a:t>
            </a:r>
            <a:r>
              <a:rPr lang="pt-BR" dirty="0" err="1" smtClean="0"/>
              <a:t>medo-persas</a:t>
            </a:r>
            <a:r>
              <a:rPr lang="pt-BR" dirty="0" smtClean="0"/>
              <a:t>, traria algum beneficio ou traria mais opressão? Daniel não apenas se preocupou com a questão. Passou a estudar os "livros". Estes livros provavelmente era uma coleção de livros considerados sagrados pelos judeus que incluiu o Livro de Jeremias.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 	Isa. 6:1-2, "O espírito do Senhor DEUS está sobre mim; porque o SENHOR me ungiu, para pregar boas novas aos mansos; enviou-me a restaurar os contritos de coração, a proclamar liberdade aos cativos, e a abertura de prisão aos presos; A apregoar o ano aceitável do SENHOR &lt;----&gt; e o dia da vingança do nosso Deus; a consolar todos os tristes."</a:t>
            </a:r>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3) O próprio contexto indica uma lacuna de tempo: "E depois das sessenta e duas semanas será cortado o Messias...e o povo do príncipe...que há de vir, destruirá a cidade e o santuário­ ...e até ao fim haverá guerra." Pelo menos três coisas têm que acontecer antes que a última semana começa: a morte de Jesus, a destruição de Jerusalém (70 D.C.), e guerra. </a:t>
            </a:r>
          </a:p>
          <a:p>
            <a:pPr marL="357188" lvl="1" indent="-357188">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4) É muito difícil achar como este período de sete anos encaixa-se na vida de Cristo.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457200" lvl="1" indent="-457200">
              <a:buAutoNum type="arabicParenR" startAt="5"/>
              <a:tabLst>
                <a:tab pos="898525" algn="l"/>
                <a:tab pos="1347788" algn="l"/>
                <a:tab pos="1874838" algn="l"/>
                <a:tab pos="2247900" algn="l"/>
                <a:tab pos="2603500" algn="l"/>
              </a:tabLst>
            </a:pPr>
            <a:r>
              <a:rPr lang="pt-BR" dirty="0" smtClean="0"/>
              <a:t>Como foi notado no versículo 24 os dois adventos de Cristo são necessários para terminar as "70 semanas".</a:t>
            </a:r>
          </a:p>
          <a:p>
            <a:pPr marL="457200" lvl="1" indent="-457200">
              <a:buAutoNum type="arabicParenR" startAt="5"/>
              <a:tabLst>
                <a:tab pos="898525" algn="l"/>
                <a:tab pos="1347788" algn="l"/>
                <a:tab pos="1874838" algn="l"/>
                <a:tab pos="2247900" algn="l"/>
                <a:tab pos="2603500" algn="l"/>
              </a:tabLst>
            </a:pPr>
            <a:endParaRPr lang="pt-BR" dirty="0" smtClean="0"/>
          </a:p>
          <a:p>
            <a:pPr marL="457200" lvl="1" indent="-457200">
              <a:buAutoNum type="arabicParenR" startAt="5"/>
              <a:tabLst>
                <a:tab pos="898525" algn="l"/>
                <a:tab pos="1347788" algn="l"/>
                <a:tab pos="1874838" algn="l"/>
                <a:tab pos="2247900" algn="l"/>
                <a:tab pos="2603500" algn="l"/>
              </a:tabLst>
            </a:pPr>
            <a:r>
              <a:rPr lang="pt-BR" dirty="0" smtClean="0"/>
              <a:t>O novo testamento ensina que Israel foi colocado </a:t>
            </a:r>
            <a:r>
              <a:rPr lang="pt-BR" dirty="0" smtClean="0"/>
              <a:t>à parte</a:t>
            </a:r>
            <a:r>
              <a:rPr lang="pt-BR" dirty="0" smtClean="0"/>
              <a:t>, mas que as promessas para Israel serão </a:t>
            </a:r>
            <a:r>
              <a:rPr lang="pt-BR" dirty="0" smtClean="0"/>
              <a:t>cumpridas </a:t>
            </a:r>
            <a:r>
              <a:rPr lang="pt-BR" dirty="0" smtClean="0"/>
              <a:t>quando Cristo voltar depois da tribulação (</a:t>
            </a:r>
            <a:r>
              <a:rPr lang="pt-BR" dirty="0" err="1" smtClean="0"/>
              <a:t>Mt</a:t>
            </a:r>
            <a:r>
              <a:rPr lang="pt-BR" dirty="0" smtClean="0"/>
              <a:t>. 23:37-39, Rom. 11:26-27).</a:t>
            </a:r>
          </a:p>
          <a:p>
            <a:pPr marL="457200" lvl="1" indent="-457200">
              <a:buAutoNum type="arabicParenR" startAt="5"/>
              <a:tabLst>
                <a:tab pos="898525" algn="l"/>
                <a:tab pos="1347788" algn="l"/>
                <a:tab pos="1874838" algn="l"/>
                <a:tab pos="2247900" algn="l"/>
                <a:tab pos="2603500" algn="l"/>
              </a:tabLst>
            </a:pPr>
            <a:endParaRPr lang="pt-BR" dirty="0" smtClean="0"/>
          </a:p>
          <a:p>
            <a:pPr marL="457200" lvl="1" indent="-457200">
              <a:buAutoNum type="arabicParenR" startAt="5"/>
              <a:tabLst>
                <a:tab pos="898525" algn="l"/>
                <a:tab pos="1347788" algn="l"/>
                <a:tab pos="1874838" algn="l"/>
                <a:tab pos="2247900" algn="l"/>
                <a:tab pos="2603500" algn="l"/>
              </a:tabLst>
            </a:pPr>
            <a:r>
              <a:rPr lang="pt-BR" dirty="0" smtClean="0"/>
              <a:t>As profecias do novo testamento </a:t>
            </a:r>
            <a:r>
              <a:rPr lang="pt-BR" dirty="0" smtClean="0"/>
              <a:t>mostram </a:t>
            </a:r>
            <a:r>
              <a:rPr lang="pt-BR" dirty="0" smtClean="0"/>
              <a:t>isso também: </a:t>
            </a:r>
            <a:r>
              <a:rPr lang="pt-BR" dirty="0" err="1" smtClean="0"/>
              <a:t>Mt</a:t>
            </a:r>
            <a:r>
              <a:rPr lang="pt-BR" dirty="0" smtClean="0"/>
              <a:t>. 24:15,21, 29-30 e Atos 1:6-8.</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27</a:t>
            </a:r>
          </a:p>
          <a:p>
            <a:pPr marL="357188" lvl="1" indent="-357188">
              <a:buNone/>
              <a:tabLst>
                <a:tab pos="898525" algn="l"/>
                <a:tab pos="1347788" algn="l"/>
                <a:tab pos="1874838" algn="l"/>
                <a:tab pos="2247900" algn="l"/>
                <a:tab pos="2603500" algn="l"/>
              </a:tabLst>
            </a:pPr>
            <a:r>
              <a:rPr lang="pt-BR" dirty="0" smtClean="0"/>
              <a:t> </a:t>
            </a:r>
          </a:p>
          <a:p>
            <a:pPr marL="357188" lvl="1" indent="-357188">
              <a:buNone/>
              <a:tabLst>
                <a:tab pos="898525" algn="l"/>
                <a:tab pos="1347788" algn="l"/>
                <a:tab pos="1874838" algn="l"/>
                <a:tab pos="2247900" algn="l"/>
                <a:tab pos="2603500" algn="l"/>
              </a:tabLst>
            </a:pPr>
            <a:r>
              <a:rPr lang="pt-BR" dirty="0" smtClean="0"/>
              <a:t>	"E ele firmará aliança com muitos por uma semana: e na metade da semana fará cessar o sacrifício e a oblação" - Finalmente chegamos ao terceiro período dos setenta semanas. O contexto </a:t>
            </a:r>
            <a:r>
              <a:rPr lang="pt-BR" dirty="0" smtClean="0"/>
              <a:t>apresenta </a:t>
            </a:r>
            <a:r>
              <a:rPr lang="pt-BR" dirty="0" smtClean="0"/>
              <a:t>dois antecedentes possíveis para o pronome "ele": o “Messias” ou o "príncipe, que há de vir". Varias considerações mostram que é o príncipe ou anticristo que ainda virá.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27</a:t>
            </a:r>
          </a:p>
          <a:p>
            <a:pPr marL="357188" lvl="1" indent="-357188">
              <a:buNone/>
              <a:tabLst>
                <a:tab pos="898525" algn="l"/>
                <a:tab pos="1347788" algn="l"/>
                <a:tab pos="1874838" algn="l"/>
                <a:tab pos="2247900" algn="l"/>
                <a:tab pos="2603500" algn="l"/>
              </a:tabLst>
            </a:pPr>
            <a:r>
              <a:rPr lang="pt-BR" dirty="0" smtClean="0"/>
              <a:t> </a:t>
            </a:r>
          </a:p>
          <a:p>
            <a:pPr marL="457200" lvl="1" indent="-457200">
              <a:buAutoNum type="arabicParenR"/>
              <a:tabLst>
                <a:tab pos="898525" algn="l"/>
                <a:tab pos="1347788" algn="l"/>
                <a:tab pos="1874838" algn="l"/>
                <a:tab pos="2247900" algn="l"/>
                <a:tab pos="2603500" algn="l"/>
              </a:tabLst>
            </a:pPr>
            <a:r>
              <a:rPr lang="pt-BR" dirty="0" smtClean="0"/>
              <a:t>O "príncipe, que há de vir" é o mais perto, fazendo uma preferência gramática.</a:t>
            </a:r>
          </a:p>
          <a:p>
            <a:pPr marL="457200" lvl="1" indent="-457200">
              <a:buAutoNum type="arabicParenR"/>
              <a:tabLst>
                <a:tab pos="898525" algn="l"/>
                <a:tab pos="1347788" algn="l"/>
                <a:tab pos="1874838" algn="l"/>
                <a:tab pos="2247900" algn="l"/>
                <a:tab pos="2603500" algn="l"/>
              </a:tabLst>
            </a:pPr>
            <a:r>
              <a:rPr lang="pt-BR" dirty="0" smtClean="0"/>
              <a:t>Como foi comentada no versículo anterior, a referência ao principie antes pede para uma explicação como este. </a:t>
            </a:r>
          </a:p>
          <a:p>
            <a:pPr marL="457200" lvl="1" indent="-457200">
              <a:buAutoNum type="arabicParenR"/>
              <a:tabLst>
                <a:tab pos="898525" algn="l"/>
                <a:tab pos="1347788" algn="l"/>
                <a:tab pos="1874838" algn="l"/>
                <a:tab pos="2247900" algn="l"/>
                <a:tab pos="2603500" algn="l"/>
              </a:tabLst>
            </a:pPr>
            <a:r>
              <a:rPr lang="pt-BR" dirty="0" smtClean="0"/>
              <a:t>A descrição desta pessoa não encaixa-se com Cristo:</a:t>
            </a:r>
          </a:p>
          <a:p>
            <a:pPr marL="906462" lvl="1" indent="-457200">
              <a:buAutoNum type="alphaLcParenR"/>
              <a:tabLst>
                <a:tab pos="898525" algn="l"/>
                <a:tab pos="1347788" algn="l"/>
                <a:tab pos="1874838" algn="l"/>
                <a:tab pos="2247900" algn="l"/>
                <a:tab pos="2603500" algn="l"/>
              </a:tabLst>
            </a:pPr>
            <a:r>
              <a:rPr lang="pt-BR" dirty="0" smtClean="0"/>
              <a:t>Cristo nunca fez um concerto com qualquer povo.</a:t>
            </a:r>
          </a:p>
          <a:p>
            <a:pPr marL="906462" lvl="1" indent="-457200">
              <a:buAutoNum type="alphaLcParenR"/>
              <a:tabLst>
                <a:tab pos="898525" algn="l"/>
                <a:tab pos="1347788" algn="l"/>
                <a:tab pos="1874838" algn="l"/>
                <a:tab pos="2247900" algn="l"/>
                <a:tab pos="2603500" algn="l"/>
              </a:tabLst>
            </a:pPr>
            <a:r>
              <a:rPr lang="pt-BR" dirty="0" smtClean="0"/>
              <a:t>Mesmo que Cristo fez um concerto, Ele não iria quebrar sua promessa com o povo.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27</a:t>
            </a:r>
          </a:p>
          <a:p>
            <a:pPr marL="357188" lvl="1" indent="-357188">
              <a:buNone/>
              <a:tabLst>
                <a:tab pos="898525" algn="l"/>
                <a:tab pos="1347788" algn="l"/>
                <a:tab pos="1874838" algn="l"/>
                <a:tab pos="2247900" algn="l"/>
                <a:tab pos="2603500" algn="l"/>
              </a:tabLst>
            </a:pPr>
            <a:r>
              <a:rPr lang="pt-BR" dirty="0" smtClean="0"/>
              <a:t> </a:t>
            </a:r>
          </a:p>
          <a:p>
            <a:pPr marL="457200" lvl="1" indent="-457200">
              <a:buAutoNum type="arabicParenR"/>
              <a:tabLst>
                <a:tab pos="898525" algn="l"/>
                <a:tab pos="1347788" algn="l"/>
                <a:tab pos="1874838" algn="l"/>
                <a:tab pos="2247900" algn="l"/>
                <a:tab pos="2603500" algn="l"/>
              </a:tabLst>
            </a:pPr>
            <a:r>
              <a:rPr lang="pt-BR" dirty="0" smtClean="0"/>
              <a:t>O "príncipe, que há de vir" é o mais perto, fazendo uma preferência gramática.</a:t>
            </a:r>
          </a:p>
          <a:p>
            <a:pPr marL="457200" lvl="1" indent="-457200">
              <a:buAutoNum type="arabicParenR"/>
              <a:tabLst>
                <a:tab pos="898525" algn="l"/>
                <a:tab pos="1347788" algn="l"/>
                <a:tab pos="1874838" algn="l"/>
                <a:tab pos="2247900" algn="l"/>
                <a:tab pos="2603500" algn="l"/>
              </a:tabLst>
            </a:pPr>
            <a:r>
              <a:rPr lang="pt-BR" dirty="0" smtClean="0"/>
              <a:t>Como foi comentada no versículo anterior, a referência ao principie antes pede para uma explicação como este. </a:t>
            </a:r>
          </a:p>
          <a:p>
            <a:pPr marL="457200" lvl="1" indent="-457200">
              <a:buAutoNum type="arabicParenR"/>
              <a:tabLst>
                <a:tab pos="898525" algn="l"/>
                <a:tab pos="1347788" algn="l"/>
                <a:tab pos="1874838" algn="l"/>
                <a:tab pos="2247900" algn="l"/>
                <a:tab pos="2603500" algn="l"/>
              </a:tabLst>
            </a:pPr>
            <a:r>
              <a:rPr lang="pt-BR" dirty="0" smtClean="0"/>
              <a:t>A descrição desta pessoa não encaixa-se com Cristo:</a:t>
            </a:r>
          </a:p>
          <a:p>
            <a:pPr marL="898525" lvl="1" indent="-449263">
              <a:buNone/>
              <a:tabLst>
                <a:tab pos="898525" algn="l"/>
                <a:tab pos="1347788" algn="l"/>
                <a:tab pos="1874838" algn="l"/>
                <a:tab pos="2247900" algn="l"/>
                <a:tab pos="2603500" algn="l"/>
              </a:tabLst>
            </a:pPr>
            <a:r>
              <a:rPr lang="pt-BR" dirty="0" smtClean="0"/>
              <a:t>c) 	O tempo do concerto é depois da morte de Cristo e a destruição de Jerusalém.</a:t>
            </a:r>
          </a:p>
          <a:p>
            <a:pPr marL="898525" lvl="1" indent="-449263">
              <a:buNone/>
              <a:tabLst>
                <a:tab pos="898525" algn="l"/>
                <a:tab pos="1347788" algn="l"/>
                <a:tab pos="1874838" algn="l"/>
                <a:tab pos="2247900" algn="l"/>
                <a:tab pos="2603500" algn="l"/>
              </a:tabLst>
            </a:pPr>
            <a:r>
              <a:rPr lang="pt-BR" dirty="0" smtClean="0"/>
              <a:t>d) 	O fato que ele causará os sacrifícios de cessar também não cabe na pessoa de Cristo.</a:t>
            </a:r>
          </a:p>
          <a:p>
            <a:pPr marL="357188" lvl="1" indent="-357188">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27</a:t>
            </a:r>
          </a:p>
          <a:p>
            <a:pPr marL="357188" lvl="1" indent="-357188">
              <a:buNone/>
              <a:tabLst>
                <a:tab pos="898525" algn="l"/>
                <a:tab pos="1347788" algn="l"/>
                <a:tab pos="1874838" algn="l"/>
                <a:tab pos="2247900" algn="l"/>
                <a:tab pos="2603500" algn="l"/>
              </a:tabLst>
            </a:pPr>
            <a:r>
              <a:rPr lang="pt-BR" dirty="0" smtClean="0"/>
              <a:t> </a:t>
            </a:r>
          </a:p>
          <a:p>
            <a:pPr marL="457200" lvl="1" indent="-457200">
              <a:buNone/>
              <a:tabLst>
                <a:tab pos="898525" algn="l"/>
                <a:tab pos="1347788" algn="l"/>
                <a:tab pos="1874838" algn="l"/>
                <a:tab pos="2247900" algn="l"/>
                <a:tab pos="2603500" algn="l"/>
              </a:tabLst>
            </a:pPr>
            <a:r>
              <a:rPr lang="pt-BR" dirty="0" smtClean="0"/>
              <a:t>4)	A descrição encaixa-se perfeitamente com o Anticristo:</a:t>
            </a:r>
          </a:p>
          <a:p>
            <a:pPr marL="898525" lvl="1" indent="-449263">
              <a:buAutoNum type="alphaLcParenR"/>
              <a:tabLst>
                <a:tab pos="898525" algn="l"/>
                <a:tab pos="1347788" algn="l"/>
                <a:tab pos="1874838" algn="l"/>
                <a:tab pos="2247900" algn="l"/>
                <a:tab pos="2603500" algn="l"/>
              </a:tabLst>
            </a:pPr>
            <a:r>
              <a:rPr lang="pt-BR" dirty="0" smtClean="0"/>
              <a:t>O Anticristo é do povo romano (7:8, 23-24).</a:t>
            </a:r>
          </a:p>
          <a:p>
            <a:pPr marL="898525" lvl="1" indent="-449263">
              <a:buNone/>
              <a:tabLst>
                <a:tab pos="898525" algn="l"/>
                <a:tab pos="1347788" algn="l"/>
                <a:tab pos="1874838" algn="l"/>
                <a:tab pos="2247900" algn="l"/>
                <a:tab pos="2603500" algn="l"/>
              </a:tabLst>
            </a:pPr>
            <a:r>
              <a:rPr lang="pt-BR" dirty="0" smtClean="0"/>
              <a:t>b) 	O uso do "príncipe" mostra ele como alguém que em algum sentido é </a:t>
            </a:r>
            <a:r>
              <a:rPr lang="pt-BR" dirty="0" smtClean="0"/>
              <a:t>paralelo </a:t>
            </a:r>
            <a:r>
              <a:rPr lang="pt-BR" dirty="0" smtClean="0"/>
              <a:t>com Cristo.</a:t>
            </a:r>
          </a:p>
          <a:p>
            <a:pPr marL="898525" lvl="1" indent="-449263">
              <a:buNone/>
              <a:tabLst>
                <a:tab pos="898525" algn="l"/>
                <a:tab pos="1347788" algn="l"/>
                <a:tab pos="1874838" algn="l"/>
                <a:tab pos="2247900" algn="l"/>
                <a:tab pos="2603500" algn="l"/>
              </a:tabLst>
            </a:pPr>
            <a:r>
              <a:rPr lang="pt-BR" dirty="0" smtClean="0"/>
              <a:t>c) 	Este príncipe </a:t>
            </a:r>
            <a:r>
              <a:rPr lang="pt-BR" dirty="0" smtClean="0"/>
              <a:t>encaixa-se </a:t>
            </a:r>
            <a:r>
              <a:rPr lang="pt-BR" dirty="0" smtClean="0"/>
              <a:t>com os outros trecho acerca dele no livro de Daniel (7:8, 23-24, 8:23-25, 11:36-45).</a:t>
            </a:r>
          </a:p>
          <a:p>
            <a:pPr marL="898525" lvl="1" indent="-449263">
              <a:buNone/>
              <a:tabLst>
                <a:tab pos="898525" algn="l"/>
                <a:tab pos="1347788" algn="l"/>
                <a:tab pos="1874838" algn="l"/>
                <a:tab pos="2247900" algn="l"/>
                <a:tab pos="2603500" algn="l"/>
              </a:tabLst>
            </a:pPr>
            <a:r>
              <a:rPr lang="pt-BR" dirty="0" smtClean="0"/>
              <a:t>d) 	O restante deste versículo também encaixa-se com o que sabemos sobre o Anticristo.</a:t>
            </a:r>
          </a:p>
          <a:p>
            <a:pPr marL="357188" lvl="1" indent="-357188">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27</a:t>
            </a:r>
          </a:p>
          <a:p>
            <a:pPr marL="357188" lvl="1" indent="-357188">
              <a:buNone/>
              <a:tabLst>
                <a:tab pos="898525" algn="l"/>
                <a:tab pos="1347788" algn="l"/>
                <a:tab pos="1874838" algn="l"/>
                <a:tab pos="2247900" algn="l"/>
                <a:tab pos="2603500" algn="l"/>
              </a:tabLst>
            </a:pPr>
            <a:r>
              <a:rPr lang="pt-BR" dirty="0" smtClean="0"/>
              <a:t> </a:t>
            </a:r>
          </a:p>
          <a:p>
            <a:pPr marL="357188" lvl="1" indent="-357188">
              <a:buNone/>
              <a:tabLst>
                <a:tab pos="898525" algn="l"/>
                <a:tab pos="1347788" algn="l"/>
                <a:tab pos="1874838" algn="l"/>
                <a:tab pos="2247900" algn="l"/>
                <a:tab pos="2603500" algn="l"/>
              </a:tabLst>
            </a:pPr>
            <a:r>
              <a:rPr lang="pt-BR" dirty="0" smtClean="0"/>
              <a:t>	Este período de sete anos é o mesmo da tribulação, descrições de que aparece frequentemente nas Escrituras (Sal. 2:5, Jer. 30:3-11, Eze. 20:33-44, </a:t>
            </a:r>
            <a:r>
              <a:rPr lang="pt-BR" dirty="0" err="1" smtClean="0"/>
              <a:t>Mt</a:t>
            </a:r>
            <a:r>
              <a:rPr lang="pt-BR" dirty="0" smtClean="0"/>
              <a:t>. 24:15-24, Apo. 6-18), quando o anti-­cristo faz um concerto de paz para com Israel. O objetivo final deste concerto é tomar o templo e profaná-lo (Dan. 11:31). O Anticristo se assentará, como Deus, no templo de Deus, querendo parecer Deus (II Tess. 2:4); será esse o momento em que "a abominação da desolação de que falou o profeta Daniel, está no lugar santo" (</a:t>
            </a:r>
            <a:r>
              <a:rPr lang="pt-BR" dirty="0" err="1" smtClean="0"/>
              <a:t>Mt</a:t>
            </a:r>
            <a:r>
              <a:rPr lang="pt-BR" dirty="0" smtClean="0"/>
              <a:t>. 24:15). </a:t>
            </a:r>
          </a:p>
          <a:p>
            <a:pPr marL="357188" lvl="1" indent="-357188">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357188">
              <a:buNone/>
              <a:tabLst>
                <a:tab pos="898525" algn="l"/>
                <a:tab pos="1347788" algn="l"/>
                <a:tab pos="1874838" algn="l"/>
                <a:tab pos="2247900" algn="l"/>
                <a:tab pos="2603500" algn="l"/>
              </a:tabLst>
            </a:pPr>
            <a:r>
              <a:rPr lang="pt-BR" dirty="0" smtClean="0"/>
              <a:t>"E sobre a asa das abominações virá o assolador, e isso até à consumação" - Com a profanação do templo, o Anticristo romperá o concerto para com os judeus, deflagrando eles com uma grande perseguição (</a:t>
            </a:r>
            <a:r>
              <a:rPr lang="pt-BR" dirty="0" err="1" smtClean="0"/>
              <a:t>Mt</a:t>
            </a:r>
            <a:r>
              <a:rPr lang="pt-BR" dirty="0" smtClean="0"/>
              <a:t>. 24:15-22), até o fim da tribulação. A natureza da abominação é que vai tomar o lugar dos sacrifícios. </a:t>
            </a:r>
            <a:r>
              <a:rPr lang="pt-BR" dirty="0" err="1" smtClean="0"/>
              <a:t>Antíoco</a:t>
            </a:r>
            <a:r>
              <a:rPr lang="pt-BR" dirty="0" smtClean="0"/>
              <a:t> </a:t>
            </a:r>
            <a:r>
              <a:rPr lang="pt-BR" dirty="0" err="1" smtClean="0"/>
              <a:t>Epífanes</a:t>
            </a:r>
            <a:r>
              <a:rPr lang="pt-BR" dirty="0" smtClean="0"/>
              <a:t>, o </a:t>
            </a:r>
            <a:r>
              <a:rPr lang="pt-BR" dirty="0" err="1" smtClean="0"/>
              <a:t>anti-tipo</a:t>
            </a:r>
            <a:r>
              <a:rPr lang="pt-BR" dirty="0" smtClean="0"/>
              <a:t> do Anticristo, tirou os sacrifícios. Em I </a:t>
            </a:r>
            <a:r>
              <a:rPr lang="pt-BR" dirty="0" err="1" smtClean="0"/>
              <a:t>Macabeus</a:t>
            </a:r>
            <a:r>
              <a:rPr lang="pt-BR" dirty="0" smtClean="0"/>
              <a:t> 1:45-54 e II </a:t>
            </a:r>
            <a:r>
              <a:rPr lang="pt-BR" dirty="0" err="1" smtClean="0"/>
              <a:t>Macabeus</a:t>
            </a:r>
            <a:r>
              <a:rPr lang="pt-BR" dirty="0" smtClean="0"/>
              <a:t> 6:2 temos uma </a:t>
            </a:r>
            <a:r>
              <a:rPr lang="pt-BR" dirty="0" err="1" smtClean="0"/>
              <a:t>idéia</a:t>
            </a:r>
            <a:r>
              <a:rPr lang="pt-BR" dirty="0" smtClean="0"/>
              <a:t> do que era esta abominação, ou era uma altar ou uma estátua ao deus Júpiter (Zeus). Provavelmente o Anticristo vai estabelecer um estátua em honra de si mesmo no santo de santos.</a:t>
            </a:r>
          </a:p>
          <a:p>
            <a:pPr marL="357188" lvl="1" indent="-357188">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357188">
              <a:buNone/>
              <a:tabLst>
                <a:tab pos="898525" algn="l"/>
                <a:tab pos="1347788" algn="l"/>
                <a:tab pos="1874838" algn="l"/>
                <a:tab pos="2247900" algn="l"/>
                <a:tab pos="2603500" algn="l"/>
              </a:tabLst>
            </a:pPr>
            <a:r>
              <a:rPr lang="pt-BR" dirty="0" smtClean="0"/>
              <a:t>A palavra para o Anticristo, "assolador", mostra a sua natureza. Ele será ativo na destruição do povo de Deus, como </a:t>
            </a:r>
            <a:r>
              <a:rPr lang="pt-BR" dirty="0" err="1" smtClean="0"/>
              <a:t>Antíoco</a:t>
            </a:r>
            <a:r>
              <a:rPr lang="pt-BR" dirty="0" smtClean="0"/>
              <a:t> </a:t>
            </a:r>
            <a:r>
              <a:rPr lang="pt-BR" dirty="0" err="1" smtClean="0"/>
              <a:t>Epífanes</a:t>
            </a:r>
            <a:r>
              <a:rPr lang="pt-BR" dirty="0" smtClean="0"/>
              <a:t>.</a:t>
            </a:r>
          </a:p>
          <a:p>
            <a:pPr marL="357188" lvl="1" indent="-357188">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357188">
              <a:buNone/>
              <a:tabLst>
                <a:tab pos="898525" algn="l"/>
                <a:tab pos="1347788" algn="l"/>
                <a:tab pos="1874838" algn="l"/>
                <a:tab pos="2247900" algn="l"/>
                <a:tab pos="2603500" algn="l"/>
              </a:tabLst>
            </a:pPr>
            <a:r>
              <a:rPr lang="pt-BR" dirty="0" smtClean="0"/>
              <a:t>"E o que está determinada será derramado sobre o assolador" - No fim temos a declara­ção que o anticristo, sem qualquer duvida, será punido, e que esta punição já está determinada (Apo. 20:10).</a:t>
            </a:r>
          </a:p>
          <a:p>
            <a:pPr marL="357188" lvl="1" indent="-357188">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357188">
              <a:buNone/>
              <a:tabLst>
                <a:tab pos="898525" algn="l"/>
                <a:tab pos="1347788" algn="l"/>
                <a:tab pos="1874838" algn="l"/>
                <a:tab pos="2247900" algn="l"/>
                <a:tab pos="2603500" algn="l"/>
              </a:tabLst>
            </a:pPr>
            <a:r>
              <a:rPr lang="pt-BR" dirty="0" smtClean="0"/>
              <a:t>Veja a seguinte figura que é um resumo de capítulo 9:</a:t>
            </a:r>
          </a:p>
          <a:p>
            <a:pPr marL="357188" lvl="1" indent="-357188">
              <a:buNone/>
              <a:tabLst>
                <a:tab pos="898525" algn="l"/>
                <a:tab pos="1347788" algn="l"/>
                <a:tab pos="1874838" algn="l"/>
                <a:tab pos="2247900" algn="l"/>
                <a:tab pos="2603500" algn="l"/>
              </a:tabLst>
            </a:pPr>
            <a:r>
              <a:rPr lang="pt-BR" dirty="0" smtClean="0"/>
              <a:t>  </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27</a:t>
            </a:r>
          </a:p>
          <a:p>
            <a:pPr marL="357188" lvl="1" indent="-357188">
              <a:buNone/>
              <a:tabLst>
                <a:tab pos="898525" algn="l"/>
                <a:tab pos="1347788" algn="l"/>
                <a:tab pos="1874838" algn="l"/>
                <a:tab pos="2247900" algn="l"/>
                <a:tab pos="2603500" algn="l"/>
              </a:tabLst>
            </a:pPr>
            <a:r>
              <a:rPr lang="pt-BR" dirty="0" smtClean="0"/>
              <a:t> </a:t>
            </a:r>
          </a:p>
          <a:p>
            <a:pPr marL="357188" lvl="1" indent="-357188">
              <a:buNone/>
              <a:tabLst>
                <a:tab pos="898525" algn="l"/>
                <a:tab pos="1347788" algn="l"/>
                <a:tab pos="1874838" algn="l"/>
                <a:tab pos="2247900" algn="l"/>
                <a:tab pos="2603500" algn="l"/>
              </a:tabLst>
            </a:pPr>
            <a:r>
              <a:rPr lang="pt-BR" dirty="0" smtClean="0"/>
              <a:t>	</a:t>
            </a:r>
            <a:r>
              <a:rPr lang="pt-BR" sz="2300" dirty="0" smtClean="0"/>
              <a:t>"E sobre a asa das abominações virá o assolador, e isso até à consumação" - Com a profanação do templo, o Anticristo romperá o concerto para com os judeus, deflagrando </a:t>
            </a:r>
            <a:r>
              <a:rPr lang="pt-BR" sz="2300" dirty="0" smtClean="0"/>
              <a:t>a eles </a:t>
            </a:r>
            <a:r>
              <a:rPr lang="pt-BR" sz="2300" dirty="0" smtClean="0"/>
              <a:t>com uma grande perseguição (</a:t>
            </a:r>
            <a:r>
              <a:rPr lang="pt-BR" sz="2300" dirty="0" err="1" smtClean="0"/>
              <a:t>Mt</a:t>
            </a:r>
            <a:r>
              <a:rPr lang="pt-BR" sz="2300" dirty="0" smtClean="0"/>
              <a:t>. 24:15-22), até o fim da tribulação. A natureza da abominação é que vai tomar o lugar dos sacrifícios. </a:t>
            </a:r>
            <a:r>
              <a:rPr lang="pt-BR" sz="2300" dirty="0" err="1" smtClean="0"/>
              <a:t>Antíoco</a:t>
            </a:r>
            <a:r>
              <a:rPr lang="pt-BR" sz="2300" dirty="0" smtClean="0"/>
              <a:t> </a:t>
            </a:r>
            <a:r>
              <a:rPr lang="pt-BR" sz="2300" dirty="0" err="1" smtClean="0"/>
              <a:t>Epífanes</a:t>
            </a:r>
            <a:r>
              <a:rPr lang="pt-BR" sz="2300" dirty="0" smtClean="0"/>
              <a:t>, o </a:t>
            </a:r>
            <a:r>
              <a:rPr lang="pt-BR" sz="2300" dirty="0" err="1" smtClean="0"/>
              <a:t>anti-tipo</a:t>
            </a:r>
            <a:r>
              <a:rPr lang="pt-BR" sz="2300" dirty="0" smtClean="0"/>
              <a:t> do Anticristo, tirou os sacrifícios. Em I </a:t>
            </a:r>
            <a:r>
              <a:rPr lang="pt-BR" sz="2300" dirty="0" err="1" smtClean="0"/>
              <a:t>Macabeus</a:t>
            </a:r>
            <a:r>
              <a:rPr lang="pt-BR" sz="2300" dirty="0" smtClean="0"/>
              <a:t> 1:45-54 e II </a:t>
            </a:r>
            <a:r>
              <a:rPr lang="pt-BR" sz="2300" dirty="0" err="1" smtClean="0"/>
              <a:t>Macabeus</a:t>
            </a:r>
            <a:r>
              <a:rPr lang="pt-BR" sz="2300" dirty="0" smtClean="0"/>
              <a:t> 6:2 temos uma </a:t>
            </a:r>
            <a:r>
              <a:rPr lang="pt-BR" sz="2300" dirty="0" err="1" smtClean="0"/>
              <a:t>idéia</a:t>
            </a:r>
            <a:r>
              <a:rPr lang="pt-BR" sz="2300" dirty="0" smtClean="0"/>
              <a:t> do que era esta abominação, ou era uma altar ou uma estátua ao deus Júpiter (Zeus). Provavelmente o Anticristo vai estabelecer um estátua em honra de si mesmo no santo </a:t>
            </a:r>
            <a:r>
              <a:rPr lang="pt-BR" sz="2300" dirty="0" smtClean="0"/>
              <a:t>dos </a:t>
            </a:r>
            <a:r>
              <a:rPr lang="pt-BR" sz="2300" dirty="0" smtClean="0"/>
              <a:t>santos.</a:t>
            </a:r>
          </a:p>
          <a:p>
            <a:pPr marL="357188" lvl="1" indent="-357188">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357188">
              <a:buNone/>
              <a:tabLst>
                <a:tab pos="898525" algn="l"/>
                <a:tab pos="1347788" algn="l"/>
                <a:tab pos="1874838" algn="l"/>
                <a:tab pos="2247900" algn="l"/>
                <a:tab pos="2603500" algn="l"/>
              </a:tabLst>
            </a:pPr>
            <a:r>
              <a:rPr lang="pt-BR" dirty="0" smtClean="0"/>
              <a:t>A palavra para o Anticristo, "assolador", mostra a sua natureza. Ele será ativo na destruição do povo de Deus, como </a:t>
            </a:r>
            <a:r>
              <a:rPr lang="pt-BR" dirty="0" err="1" smtClean="0"/>
              <a:t>Antíoco</a:t>
            </a:r>
            <a:r>
              <a:rPr lang="pt-BR" dirty="0" smtClean="0"/>
              <a:t> </a:t>
            </a:r>
            <a:r>
              <a:rPr lang="pt-BR" dirty="0" err="1" smtClean="0"/>
              <a:t>Epífanes</a:t>
            </a:r>
            <a:r>
              <a:rPr lang="pt-BR" dirty="0" smtClean="0"/>
              <a:t>.</a:t>
            </a:r>
          </a:p>
          <a:p>
            <a:pPr marL="357188" lvl="1" indent="-357188">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357188">
              <a:buNone/>
              <a:tabLst>
                <a:tab pos="898525" algn="l"/>
                <a:tab pos="1347788" algn="l"/>
                <a:tab pos="1874838" algn="l"/>
                <a:tab pos="2247900" algn="l"/>
                <a:tab pos="2603500" algn="l"/>
              </a:tabLst>
            </a:pPr>
            <a:r>
              <a:rPr lang="pt-BR" dirty="0" smtClean="0"/>
              <a:t>"E o que está determinada será derramado sobre o assolador" - No fim temos a declara­ção que o anticristo, sem qualquer duvida, será punido, e que esta punição já está determinada (Apo. 20:10).</a:t>
            </a:r>
          </a:p>
          <a:p>
            <a:pPr marL="357188" lvl="1" indent="-357188">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357188">
              <a:buNone/>
              <a:tabLst>
                <a:tab pos="898525" algn="l"/>
                <a:tab pos="1347788" algn="l"/>
                <a:tab pos="1874838" algn="l"/>
                <a:tab pos="2247900" algn="l"/>
                <a:tab pos="2603500" algn="l"/>
              </a:tabLst>
            </a:pPr>
            <a:r>
              <a:rPr lang="pt-BR" dirty="0" smtClean="0"/>
              <a:t>Veja a seguinte figura que é um resumo de capítulo 9:</a:t>
            </a:r>
          </a:p>
          <a:p>
            <a:pPr marL="357188" lvl="1" indent="-357188">
              <a:buNone/>
              <a:tabLst>
                <a:tab pos="898525" algn="l"/>
                <a:tab pos="1347788" algn="l"/>
                <a:tab pos="1874838" algn="l"/>
                <a:tab pos="2247900" algn="l"/>
                <a:tab pos="2603500" algn="l"/>
              </a:tabLst>
            </a:pPr>
            <a:r>
              <a:rPr lang="pt-BR" dirty="0" smtClean="0"/>
              <a:t>  </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27</a:t>
            </a:r>
          </a:p>
          <a:p>
            <a:pPr marL="357188" lvl="1" indent="-357188">
              <a:buNone/>
              <a:tabLst>
                <a:tab pos="898525" algn="l"/>
                <a:tab pos="1347788" algn="l"/>
                <a:tab pos="1874838" algn="l"/>
                <a:tab pos="2247900" algn="l"/>
                <a:tab pos="2603500" algn="l"/>
              </a:tabLst>
            </a:pPr>
            <a:r>
              <a:rPr lang="pt-BR" dirty="0" smtClean="0"/>
              <a:t> </a:t>
            </a:r>
          </a:p>
          <a:p>
            <a:pPr marL="357188" lvl="1" indent="-357188">
              <a:buNone/>
              <a:tabLst>
                <a:tab pos="898525" algn="l"/>
                <a:tab pos="1347788" algn="l"/>
                <a:tab pos="1874838" algn="l"/>
                <a:tab pos="2247900" algn="l"/>
                <a:tab pos="2603500" algn="l"/>
              </a:tabLst>
            </a:pPr>
            <a:r>
              <a:rPr lang="pt-BR" dirty="0" smtClean="0"/>
              <a:t>	A palavra para o Anticristo, "assolador", mostra a sua natureza. Ele será ativo na destruição do povo de Deus, como </a:t>
            </a:r>
            <a:r>
              <a:rPr lang="pt-BR" dirty="0" err="1" smtClean="0"/>
              <a:t>Antíoco</a:t>
            </a:r>
            <a:r>
              <a:rPr lang="pt-BR" dirty="0" smtClean="0"/>
              <a:t> </a:t>
            </a:r>
            <a:r>
              <a:rPr lang="pt-BR" dirty="0" err="1" smtClean="0"/>
              <a:t>Epífanes</a:t>
            </a:r>
            <a:r>
              <a:rPr lang="pt-BR" dirty="0" smtClean="0"/>
              <a:t>.</a:t>
            </a:r>
          </a:p>
          <a:p>
            <a:pPr marL="357188" lvl="1" indent="-357188">
              <a:buNone/>
              <a:tabLst>
                <a:tab pos="898525" algn="l"/>
                <a:tab pos="1347788" algn="l"/>
                <a:tab pos="1874838" algn="l"/>
                <a:tab pos="2247900" algn="l"/>
                <a:tab pos="2603500" algn="l"/>
              </a:tabLst>
            </a:pPr>
            <a:r>
              <a:rPr lang="pt-BR" dirty="0" smtClean="0"/>
              <a:t/>
            </a:r>
            <a:br>
              <a:rPr lang="pt-BR" dirty="0" smtClean="0"/>
            </a:br>
            <a:r>
              <a:rPr lang="pt-BR" dirty="0" smtClean="0"/>
              <a:t>"E o que está determinada será derramado sobre o assolador" - No fim temos a declara­ção que o anticristo, sem qualquer duvida, será punido, e que esta punição já está determinada (Apo. 20:10).</a:t>
            </a:r>
          </a:p>
          <a:p>
            <a:pPr marL="357188" lvl="1" indent="-357188">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	Veja a seguinte figura que é um resumo das setenta semanas:</a:t>
            </a:r>
          </a:p>
          <a:p>
            <a:pPr marL="357188" lvl="1" indent="-357188">
              <a:buNone/>
              <a:tabLst>
                <a:tab pos="898525" algn="l"/>
                <a:tab pos="1347788" algn="l"/>
                <a:tab pos="1874838" algn="l"/>
                <a:tab pos="2247900" algn="l"/>
                <a:tab pos="2603500" algn="l"/>
              </a:tabLst>
            </a:pPr>
            <a:r>
              <a:rPr lang="pt-BR" dirty="0" smtClean="0"/>
              <a:t>  </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119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797050"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797050" algn="l"/>
                <a:tab pos="2247900" algn="l"/>
                <a:tab pos="2603500" algn="l"/>
              </a:tabLst>
            </a:pPr>
            <a:r>
              <a:rPr lang="pt-BR" dirty="0" smtClean="0"/>
              <a:t>	1. 	A Ocasião (9:1-2)</a:t>
            </a:r>
          </a:p>
          <a:p>
            <a:pPr marL="857250" lvl="1" indent="-457200">
              <a:buNone/>
              <a:tabLst>
                <a:tab pos="898525" algn="l"/>
                <a:tab pos="1347788" algn="l"/>
                <a:tab pos="1797050" algn="l"/>
                <a:tab pos="2247900" algn="l"/>
                <a:tab pos="2603500" algn="l"/>
              </a:tabLst>
            </a:pPr>
            <a:r>
              <a:rPr lang="pt-BR" dirty="0" smtClean="0"/>
              <a:t> </a:t>
            </a:r>
          </a:p>
          <a:p>
            <a:pPr marL="457200" indent="-457200">
              <a:buNone/>
              <a:tabLst>
                <a:tab pos="898525" algn="l"/>
                <a:tab pos="1347788" algn="l"/>
                <a:tab pos="1797050" algn="l"/>
                <a:tab pos="2247900" algn="l"/>
                <a:tab pos="2603500" algn="l"/>
              </a:tabLst>
            </a:pPr>
            <a:r>
              <a:rPr lang="pt-BR" dirty="0" smtClean="0"/>
              <a:t>	As profecias do profeta Jere­mias, que havia vivido e pregado a Palavra de Deus antes do cativeiro e no início dele, tinha uma profecia que capturou a atenção de Daniel. A predição era que o cativeiro duraria 70 anos (Jer. 25:11-12 e 29:10, veja também II Crôn. 36:21), após os quais o povo judeu seria reconduzido à pátria. A frase "havia de acabar" mostra que Daniel sabia a duração do período, mas não o inicio do período. Daniel queira saber se o cativeiro estava no fim e que seria o tempo para Deus cumprir suas promes­sas para com Israel?</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42963318"/>
              </p:ext>
            </p:extLst>
          </p:nvPr>
        </p:nvGraphicFramePr>
        <p:xfrm>
          <a:off x="212930" y="1727683"/>
          <a:ext cx="8679550" cy="5013685"/>
        </p:xfrm>
        <a:graphic>
          <a:graphicData uri="http://schemas.openxmlformats.org/drawingml/2006/table">
            <a:tbl>
              <a:tblPr firstRow="1" bandRow="1">
                <a:tableStyleId>{5940675A-B579-460E-94D1-54222C63F5DA}</a:tableStyleId>
              </a:tblPr>
              <a:tblGrid>
                <a:gridCol w="5797643"/>
                <a:gridCol w="2881907"/>
              </a:tblGrid>
              <a:tr h="541410">
                <a:tc gridSpan="2">
                  <a:txBody>
                    <a:bodyPr/>
                    <a:lstStyle/>
                    <a:p>
                      <a:pPr algn="ctr"/>
                      <a:r>
                        <a:rPr lang="pt-BR" sz="2400" dirty="0" smtClean="0">
                          <a:solidFill>
                            <a:schemeClr val="bg1"/>
                          </a:solidFill>
                        </a:rPr>
                        <a:t>AS</a:t>
                      </a:r>
                      <a:r>
                        <a:rPr lang="pt-BR" sz="2400" baseline="0" dirty="0" smtClean="0">
                          <a:solidFill>
                            <a:schemeClr val="bg1"/>
                          </a:solidFill>
                        </a:rPr>
                        <a:t> 70 SEMANAS – Daniel 9:24-27</a:t>
                      </a:r>
                      <a:endParaRPr lang="pt-BR" sz="24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pt-BR" dirty="0"/>
                    </a:p>
                  </a:txBody>
                  <a:tcPr/>
                </a:tc>
              </a:tr>
              <a:tr h="723235">
                <a:tc>
                  <a:txBody>
                    <a:bodyPr/>
                    <a:lstStyle/>
                    <a:p>
                      <a:r>
                        <a:rPr lang="pt-BR" sz="1900" dirty="0" smtClean="0">
                          <a:solidFill>
                            <a:schemeClr val="bg1"/>
                          </a:solidFill>
                        </a:rPr>
                        <a:t>70 semanas</a:t>
                      </a:r>
                      <a:r>
                        <a:rPr lang="pt-BR" sz="1900" baseline="0" dirty="0" smtClean="0">
                          <a:solidFill>
                            <a:schemeClr val="bg1"/>
                          </a:solidFill>
                        </a:rPr>
                        <a:t> estão determinadas para Israel</a:t>
                      </a:r>
                    </a:p>
                    <a:p>
                      <a:r>
                        <a:rPr lang="pt-BR" sz="1900" baseline="0" dirty="0" smtClean="0">
                          <a:solidFill>
                            <a:schemeClr val="bg1"/>
                          </a:solidFill>
                        </a:rPr>
                        <a:t>1 semana corresponde a 7 anos</a:t>
                      </a:r>
                    </a:p>
                    <a:p>
                      <a:r>
                        <a:rPr lang="pt-BR" sz="1900" baseline="0" dirty="0" smtClean="0">
                          <a:solidFill>
                            <a:schemeClr val="bg1"/>
                          </a:solidFill>
                        </a:rPr>
                        <a:t>70 semanas correspondem a 70x7 anos = 490 anos</a:t>
                      </a:r>
                      <a:endParaRPr lang="pt-BR" sz="1900"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pt-BR" sz="1900" dirty="0" smtClean="0">
                          <a:solidFill>
                            <a:schemeClr val="bg1"/>
                          </a:solidFill>
                        </a:rPr>
                        <a:t>Daniel 9:24</a:t>
                      </a:r>
                    </a:p>
                    <a:p>
                      <a:r>
                        <a:rPr lang="pt-BR" sz="1900" dirty="0" smtClean="0">
                          <a:solidFill>
                            <a:schemeClr val="bg1"/>
                          </a:solidFill>
                        </a:rPr>
                        <a:t>Gênesis 29:27</a:t>
                      </a:r>
                      <a:endParaRPr lang="pt-BR" sz="1900"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23235">
                <a:tc>
                  <a:txBody>
                    <a:bodyPr/>
                    <a:lstStyle/>
                    <a:p>
                      <a:r>
                        <a:rPr lang="pt-BR" sz="1900" dirty="0" smtClean="0">
                          <a:solidFill>
                            <a:schemeClr val="bg1"/>
                          </a:solidFill>
                        </a:rPr>
                        <a:t>7 semanas = 49 anos para a reconstrução</a:t>
                      </a:r>
                      <a:r>
                        <a:rPr lang="pt-BR" sz="1900" baseline="0" dirty="0" smtClean="0">
                          <a:solidFill>
                            <a:schemeClr val="bg1"/>
                          </a:solidFill>
                        </a:rPr>
                        <a:t> de Jerusalém</a:t>
                      </a:r>
                    </a:p>
                    <a:p>
                      <a:endParaRPr lang="pt-BR" sz="1900" baseline="0" dirty="0" smtClean="0">
                        <a:solidFill>
                          <a:schemeClr val="bg1"/>
                        </a:solidFill>
                      </a:endParaRPr>
                    </a:p>
                    <a:p>
                      <a:endParaRPr lang="pt-BR" sz="1900" baseline="0" dirty="0" smtClean="0">
                        <a:solidFill>
                          <a:schemeClr val="bg1"/>
                        </a:solidFill>
                      </a:endParaRPr>
                    </a:p>
                    <a:p>
                      <a:r>
                        <a:rPr lang="pt-BR" sz="1900" baseline="0" dirty="0" smtClean="0">
                          <a:solidFill>
                            <a:schemeClr val="bg1"/>
                          </a:solidFill>
                        </a:rPr>
                        <a:t>62 semanas = 434 anos até o Ungido</a:t>
                      </a:r>
                      <a:endParaRPr lang="pt-BR" sz="1900"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pt-BR" sz="1900" dirty="0" smtClean="0">
                          <a:solidFill>
                            <a:schemeClr val="bg1"/>
                          </a:solidFill>
                        </a:rPr>
                        <a:t>Daniel 9:25a</a:t>
                      </a:r>
                    </a:p>
                    <a:p>
                      <a:r>
                        <a:rPr lang="pt-BR" sz="1900" dirty="0" smtClean="0">
                          <a:solidFill>
                            <a:schemeClr val="bg1"/>
                          </a:solidFill>
                        </a:rPr>
                        <a:t>Cumprimento: Neemias 2:1</a:t>
                      </a:r>
                    </a:p>
                    <a:p>
                      <a:r>
                        <a:rPr lang="pt-BR" sz="1900" dirty="0" smtClean="0">
                          <a:solidFill>
                            <a:schemeClr val="bg1"/>
                          </a:solidFill>
                        </a:rPr>
                        <a:t>Daniel 9:25b</a:t>
                      </a:r>
                    </a:p>
                    <a:p>
                      <a:r>
                        <a:rPr lang="pt-BR" sz="1900" dirty="0" smtClean="0">
                          <a:solidFill>
                            <a:schemeClr val="bg1"/>
                          </a:solidFill>
                        </a:rPr>
                        <a:t>Cumprimento: Lucas 19:38</a:t>
                      </a:r>
                      <a:endParaRPr lang="pt-BR" sz="1900"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23235">
                <a:tc>
                  <a:txBody>
                    <a:bodyPr/>
                    <a:lstStyle/>
                    <a:p>
                      <a:r>
                        <a:rPr lang="pt-BR" sz="1900" dirty="0" smtClean="0">
                          <a:solidFill>
                            <a:schemeClr val="bg1"/>
                          </a:solidFill>
                        </a:rPr>
                        <a:t>Depois de 62 semanas: morte de Jesus Cristo na cruz</a:t>
                      </a:r>
                      <a:endParaRPr lang="pt-BR" sz="1900"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pt-BR" sz="1900" dirty="0" smtClean="0">
                          <a:solidFill>
                            <a:schemeClr val="bg1"/>
                          </a:solidFill>
                        </a:rPr>
                        <a:t>Daniel 9:25b</a:t>
                      </a:r>
                    </a:p>
                    <a:p>
                      <a:r>
                        <a:rPr lang="pt-BR" sz="1900" dirty="0" smtClean="0">
                          <a:solidFill>
                            <a:schemeClr val="bg1"/>
                          </a:solidFill>
                        </a:rPr>
                        <a:t>Cumprimento: João 19:30</a:t>
                      </a:r>
                      <a:endParaRPr lang="pt-BR" sz="1900"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23235">
                <a:tc>
                  <a:txBody>
                    <a:bodyPr/>
                    <a:lstStyle/>
                    <a:p>
                      <a:r>
                        <a:rPr lang="pt-BR" sz="1900" dirty="0" smtClean="0">
                          <a:solidFill>
                            <a:schemeClr val="bg1"/>
                          </a:solidFill>
                        </a:rPr>
                        <a:t>     7 semanas = 49 anos     Data: 5 de março de 444 a.C.</a:t>
                      </a:r>
                    </a:p>
                    <a:p>
                      <a:r>
                        <a:rPr lang="pt-BR" sz="1900" dirty="0" smtClean="0">
                          <a:solidFill>
                            <a:schemeClr val="bg1"/>
                          </a:solidFill>
                        </a:rPr>
                        <a:t>+ 62 semanas = 434 anos   Data:</a:t>
                      </a:r>
                      <a:r>
                        <a:rPr lang="pt-BR" sz="1900" baseline="0" dirty="0" smtClean="0">
                          <a:solidFill>
                            <a:schemeClr val="bg1"/>
                          </a:solidFill>
                        </a:rPr>
                        <a:t> 30 de março de 33 d.C. </a:t>
                      </a:r>
                    </a:p>
                    <a:p>
                      <a:r>
                        <a:rPr lang="pt-BR" sz="1900" dirty="0" smtClean="0">
                          <a:solidFill>
                            <a:schemeClr val="bg1"/>
                          </a:solidFill>
                        </a:rPr>
                        <a:t>   69 semanas = 483 anos   Data: 4 de abril de 33 d.C.</a:t>
                      </a:r>
                    </a:p>
                    <a:p>
                      <a:endParaRPr lang="pt-BR" sz="1900" dirty="0" smtClean="0">
                        <a:solidFill>
                          <a:schemeClr val="bg1"/>
                        </a:solidFill>
                      </a:endParaRPr>
                    </a:p>
                    <a:p>
                      <a:r>
                        <a:rPr lang="pt-BR" sz="1900" dirty="0" smtClean="0">
                          <a:solidFill>
                            <a:schemeClr val="bg1"/>
                          </a:solidFill>
                        </a:rPr>
                        <a:t>   70 semanas</a:t>
                      </a:r>
                      <a:r>
                        <a:rPr lang="pt-BR" sz="1900" baseline="0" dirty="0" smtClean="0">
                          <a:solidFill>
                            <a:schemeClr val="bg1"/>
                          </a:solidFill>
                        </a:rPr>
                        <a:t> = 490 anos   Faltam 7 anos = 1 semana</a:t>
                      </a:r>
                      <a:endParaRPr lang="pt-BR" sz="1900"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pt-BR" sz="1900" dirty="0" smtClean="0">
                          <a:solidFill>
                            <a:schemeClr val="bg1"/>
                          </a:solidFill>
                        </a:rPr>
                        <a:t>Início</a:t>
                      </a:r>
                    </a:p>
                    <a:p>
                      <a:r>
                        <a:rPr lang="pt-BR" sz="1900" dirty="0" smtClean="0">
                          <a:solidFill>
                            <a:schemeClr val="bg1"/>
                          </a:solidFill>
                        </a:rPr>
                        <a:t>Domingo de Ramos</a:t>
                      </a:r>
                    </a:p>
                    <a:p>
                      <a:r>
                        <a:rPr lang="pt-BR" sz="1900" dirty="0" smtClean="0">
                          <a:solidFill>
                            <a:schemeClr val="bg1"/>
                          </a:solidFill>
                        </a:rPr>
                        <a:t>Calvário</a:t>
                      </a:r>
                    </a:p>
                    <a:p>
                      <a:endParaRPr lang="pt-BR" sz="1900" dirty="0" smtClean="0">
                        <a:solidFill>
                          <a:schemeClr val="bg1"/>
                        </a:solidFill>
                      </a:endParaRPr>
                    </a:p>
                    <a:p>
                      <a:r>
                        <a:rPr lang="pt-BR" sz="1900" dirty="0" smtClean="0">
                          <a:solidFill>
                            <a:schemeClr val="bg1"/>
                          </a:solidFill>
                        </a:rPr>
                        <a:t>Tribulação</a:t>
                      </a:r>
                      <a:endParaRPr lang="pt-BR" sz="1900"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120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
        <p:nvSpPr>
          <p:cNvPr id="7" name="Espaço Reservado para Conteúdo 6"/>
          <p:cNvSpPr>
            <a:spLocks noGrp="1"/>
          </p:cNvSpPr>
          <p:nvPr>
            <p:ph idx="1"/>
          </p:nvPr>
        </p:nvSpPr>
        <p:spPr>
          <a:xfrm>
            <a:off x="493204" y="1124744"/>
            <a:ext cx="8229600" cy="4525963"/>
          </a:xfrm>
        </p:spPr>
        <p:txBody>
          <a:bodyPr/>
          <a:lstStyle/>
          <a:p>
            <a:pPr marL="0" indent="0" algn="ctr">
              <a:buNone/>
            </a:pPr>
            <a:r>
              <a:rPr lang="pt-BR" dirty="0" smtClean="0"/>
              <a:t>Resumo</a:t>
            </a:r>
            <a:endParaRPr lang="pt-BR"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None/>
              <a:tabLst>
                <a:tab pos="898525" algn="l"/>
                <a:tab pos="1347788" algn="l"/>
                <a:tab pos="1874838" algn="l"/>
                <a:tab pos="2247900" algn="l"/>
                <a:tab pos="2603500" algn="l"/>
              </a:tabLst>
            </a:pPr>
            <a:r>
              <a:rPr lang="pt-BR" dirty="0" smtClean="0"/>
              <a:t>  </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121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pic>
        <p:nvPicPr>
          <p:cNvPr id="9" name="Picture 8" descr="infografico_70_semanas-2.jpg"/>
          <p:cNvPicPr>
            <a:picLocks noChangeAspect="1"/>
          </p:cNvPicPr>
          <p:nvPr/>
        </p:nvPicPr>
        <p:blipFill>
          <a:blip r:embed="rId2" cstate="print"/>
          <a:stretch>
            <a:fillRect/>
          </a:stretch>
        </p:blipFill>
        <p:spPr>
          <a:xfrm>
            <a:off x="614478" y="1247864"/>
            <a:ext cx="7915043" cy="5035475"/>
          </a:xfrm>
          <a:prstGeom prst="rect">
            <a:avLst/>
          </a:prstGeom>
        </p:spPr>
      </p:pic>
    </p:spTree>
    <p:extLst>
      <p:ext uri="{BB962C8B-B14F-4D97-AF65-F5344CB8AC3E}">
        <p14:creationId xmlns:p14="http://schemas.microsoft.com/office/powerpoint/2010/main" val="15885626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None/>
              <a:tabLst>
                <a:tab pos="898525" algn="l"/>
                <a:tab pos="1347788" algn="l"/>
                <a:tab pos="1874838" algn="l"/>
                <a:tab pos="2247900" algn="l"/>
                <a:tab pos="2603500" algn="l"/>
              </a:tabLst>
            </a:pPr>
            <a:r>
              <a:rPr lang="pt-BR" dirty="0" smtClean="0"/>
              <a:t>  </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122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pic>
        <p:nvPicPr>
          <p:cNvPr id="6" name="Picture 5" descr="As setenta semanas (Daniel Cap. 9).jpg"/>
          <p:cNvPicPr>
            <a:picLocks noChangeAspect="1"/>
          </p:cNvPicPr>
          <p:nvPr/>
        </p:nvPicPr>
        <p:blipFill>
          <a:blip r:embed="rId2" cstate="print"/>
          <a:stretch>
            <a:fillRect/>
          </a:stretch>
        </p:blipFill>
        <p:spPr>
          <a:xfrm>
            <a:off x="827584" y="1035317"/>
            <a:ext cx="7560840" cy="5670630"/>
          </a:xfrm>
          <a:prstGeom prst="rect">
            <a:avLst/>
          </a:prstGeom>
        </p:spPr>
      </p:pic>
    </p:spTree>
    <p:extLst>
      <p:ext uri="{BB962C8B-B14F-4D97-AF65-F5344CB8AC3E}">
        <p14:creationId xmlns:p14="http://schemas.microsoft.com/office/powerpoint/2010/main" val="237632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0578BFF-FD5B-457B-8B99-B3BC5F2C8C8C}" type="slidenum">
              <a:rPr lang="pt-BR" smtClean="0"/>
              <a:pPr/>
              <a:t>123</a:t>
            </a:fld>
            <a:endParaRPr lang="pt-BR" dirty="0"/>
          </a:p>
        </p:txBody>
      </p:sp>
      <p:sp>
        <p:nvSpPr>
          <p:cNvPr id="5" name="Title 1"/>
          <p:cNvSpPr>
            <a:spLocks noGrp="1"/>
          </p:cNvSpPr>
          <p:nvPr>
            <p:ph type="title"/>
          </p:nvPr>
        </p:nvSpPr>
        <p:spPr>
          <a:xfrm>
            <a:off x="457200" y="44624"/>
            <a:ext cx="8229600" cy="1143000"/>
          </a:xfrm>
        </p:spPr>
        <p:txBody>
          <a:bodyPr/>
          <a:lstStyle/>
          <a:p>
            <a:r>
              <a:rPr lang="pt-BR" dirty="0"/>
              <a:t>RESUMO</a:t>
            </a:r>
          </a:p>
        </p:txBody>
      </p:sp>
      <p:pic>
        <p:nvPicPr>
          <p:cNvPr id="18" name="Picture 4" descr="daniel-statue-10-4"/>
          <p:cNvPicPr>
            <a:picLocks noChangeAspect="1" noChangeArrowheads="1"/>
          </p:cNvPicPr>
          <p:nvPr/>
        </p:nvPicPr>
        <p:blipFill>
          <a:blip r:embed="rId2" cstate="print"/>
          <a:srcRect l="39432" r="37495"/>
          <a:stretch>
            <a:fillRect/>
          </a:stretch>
        </p:blipFill>
        <p:spPr bwMode="auto">
          <a:xfrm flipH="1">
            <a:off x="938065" y="1526871"/>
            <a:ext cx="1591502" cy="4552986"/>
          </a:xfrm>
          <a:prstGeom prst="rect">
            <a:avLst/>
          </a:prstGeom>
          <a:solidFill>
            <a:schemeClr val="bg1"/>
          </a:solidFill>
          <a:ln w="9525">
            <a:solidFill>
              <a:schemeClr val="tx1"/>
            </a:solidFill>
            <a:miter lim="800000"/>
            <a:headEnd/>
            <a:tailEnd/>
          </a:ln>
        </p:spPr>
      </p:pic>
      <p:grpSp>
        <p:nvGrpSpPr>
          <p:cNvPr id="7" name="Grupo 6"/>
          <p:cNvGrpSpPr/>
          <p:nvPr/>
        </p:nvGrpSpPr>
        <p:grpSpPr>
          <a:xfrm>
            <a:off x="1053046" y="1047840"/>
            <a:ext cx="1368152" cy="360040"/>
            <a:chOff x="5580112" y="2924944"/>
            <a:chExt cx="1368152" cy="360040"/>
          </a:xfrm>
        </p:grpSpPr>
        <p:sp>
          <p:nvSpPr>
            <p:cNvPr id="2" name="Fluxograma: Processo alternativo 1"/>
            <p:cNvSpPr/>
            <p:nvPr/>
          </p:nvSpPr>
          <p:spPr>
            <a:xfrm>
              <a:off x="5580112" y="2924944"/>
              <a:ext cx="1368152" cy="360040"/>
            </a:xfrm>
            <a:prstGeom prst="flowChartAlternate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6" name="CaixaDeTexto 5"/>
            <p:cNvSpPr txBox="1"/>
            <p:nvPr/>
          </p:nvSpPr>
          <p:spPr>
            <a:xfrm>
              <a:off x="5643210" y="2925812"/>
              <a:ext cx="1250776" cy="338554"/>
            </a:xfrm>
            <a:prstGeom prst="rect">
              <a:avLst/>
            </a:prstGeom>
            <a:noFill/>
          </p:spPr>
          <p:txBody>
            <a:bodyPr wrap="square" rtlCol="0">
              <a:spAutoFit/>
            </a:bodyPr>
            <a:lstStyle/>
            <a:p>
              <a:pPr algn="ctr"/>
              <a:r>
                <a:rPr lang="pt-BR" sz="1600" dirty="0" smtClean="0"/>
                <a:t>Capítulo 2</a:t>
              </a:r>
              <a:endParaRPr lang="pt-BR" sz="1600" dirty="0"/>
            </a:p>
          </p:txBody>
        </p:sp>
      </p:grpSp>
      <p:sp>
        <p:nvSpPr>
          <p:cNvPr id="28" name="CaixaDeTexto 27"/>
          <p:cNvSpPr txBox="1"/>
          <p:nvPr/>
        </p:nvSpPr>
        <p:spPr>
          <a:xfrm>
            <a:off x="1227542" y="2067326"/>
            <a:ext cx="833616"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2:37-38</a:t>
            </a:r>
            <a:endParaRPr lang="pt-BR" sz="1600" b="1" dirty="0">
              <a:solidFill>
                <a:srgbClr val="C00000"/>
              </a:solidFill>
            </a:endParaRPr>
          </a:p>
        </p:txBody>
      </p:sp>
      <p:pic>
        <p:nvPicPr>
          <p:cNvPr id="29" name="Picture 3"/>
          <p:cNvPicPr>
            <a:picLocks noChangeAspect="1" noChangeArrowheads="1"/>
          </p:cNvPicPr>
          <p:nvPr/>
        </p:nvPicPr>
        <p:blipFill>
          <a:blip r:embed="rId3" cstate="print"/>
          <a:srcRect/>
          <a:stretch>
            <a:fillRect/>
          </a:stretch>
        </p:blipFill>
        <p:spPr bwMode="auto">
          <a:xfrm>
            <a:off x="1381391" y="6117966"/>
            <a:ext cx="704850" cy="639026"/>
          </a:xfrm>
          <a:prstGeom prst="rect">
            <a:avLst/>
          </a:prstGeom>
          <a:noFill/>
          <a:ln w="9525">
            <a:noFill/>
            <a:miter lim="800000"/>
            <a:headEnd/>
            <a:tailEnd/>
          </a:ln>
        </p:spPr>
      </p:pic>
      <p:sp>
        <p:nvSpPr>
          <p:cNvPr id="30" name="CaixaDeTexto 29"/>
          <p:cNvSpPr txBox="1"/>
          <p:nvPr/>
        </p:nvSpPr>
        <p:spPr>
          <a:xfrm>
            <a:off x="1205469" y="2874426"/>
            <a:ext cx="855689" cy="341721"/>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2:39a</a:t>
            </a:r>
            <a:endParaRPr lang="pt-BR" sz="1600" b="1" dirty="0">
              <a:solidFill>
                <a:srgbClr val="C00000"/>
              </a:solidFill>
            </a:endParaRPr>
          </a:p>
        </p:txBody>
      </p:sp>
      <p:sp>
        <p:nvSpPr>
          <p:cNvPr id="31" name="CaixaDeTexto 30"/>
          <p:cNvSpPr txBox="1"/>
          <p:nvPr/>
        </p:nvSpPr>
        <p:spPr>
          <a:xfrm>
            <a:off x="1258924" y="4259840"/>
            <a:ext cx="813296"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2:39b</a:t>
            </a:r>
            <a:endParaRPr lang="pt-BR" sz="1600" b="1" dirty="0">
              <a:solidFill>
                <a:srgbClr val="C00000"/>
              </a:solidFill>
            </a:endParaRPr>
          </a:p>
        </p:txBody>
      </p:sp>
      <p:sp>
        <p:nvSpPr>
          <p:cNvPr id="32" name="CaixaDeTexto 31"/>
          <p:cNvSpPr txBox="1"/>
          <p:nvPr/>
        </p:nvSpPr>
        <p:spPr>
          <a:xfrm>
            <a:off x="1228430" y="5402722"/>
            <a:ext cx="832728"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2:40-43</a:t>
            </a:r>
            <a:endParaRPr lang="pt-BR" sz="1600" b="1" dirty="0">
              <a:solidFill>
                <a:srgbClr val="C00000"/>
              </a:solidFill>
            </a:endParaRPr>
          </a:p>
        </p:txBody>
      </p:sp>
      <p:sp>
        <p:nvSpPr>
          <p:cNvPr id="33" name="CaixaDeTexto 32"/>
          <p:cNvSpPr txBox="1"/>
          <p:nvPr/>
        </p:nvSpPr>
        <p:spPr>
          <a:xfrm>
            <a:off x="1237476" y="6198848"/>
            <a:ext cx="967698"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2:44-45a</a:t>
            </a:r>
            <a:endParaRPr lang="pt-BR" sz="1600" b="1" dirty="0">
              <a:solidFill>
                <a:srgbClr val="C00000"/>
              </a:solidFill>
            </a:endParaRPr>
          </a:p>
        </p:txBody>
      </p:sp>
      <p:cxnSp>
        <p:nvCxnSpPr>
          <p:cNvPr id="38" name="Conector reto 37"/>
          <p:cNvCxnSpPr/>
          <p:nvPr/>
        </p:nvCxnSpPr>
        <p:spPr>
          <a:xfrm flipV="1">
            <a:off x="953668" y="1526871"/>
            <a:ext cx="1575899" cy="19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909030" y="2473134"/>
            <a:ext cx="16205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938065" y="3254256"/>
            <a:ext cx="1591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938065" y="4668477"/>
            <a:ext cx="1591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938065" y="6083694"/>
            <a:ext cx="1591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909030" y="6739303"/>
            <a:ext cx="16205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ector reto 84"/>
          <p:cNvCxnSpPr/>
          <p:nvPr/>
        </p:nvCxnSpPr>
        <p:spPr>
          <a:xfrm flipH="1" flipV="1">
            <a:off x="919190" y="1526872"/>
            <a:ext cx="44638" cy="52124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7" descr="01aFera.png"/>
          <p:cNvPicPr>
            <a:picLocks noChangeAspect="1"/>
          </p:cNvPicPr>
          <p:nvPr/>
        </p:nvPicPr>
        <p:blipFill>
          <a:blip r:embed="rId4" cstate="print"/>
          <a:stretch>
            <a:fillRect/>
          </a:stretch>
        </p:blipFill>
        <p:spPr>
          <a:xfrm flipH="1">
            <a:off x="2541053" y="1537031"/>
            <a:ext cx="1358887" cy="929823"/>
          </a:xfrm>
          <a:prstGeom prst="rect">
            <a:avLst/>
          </a:prstGeom>
        </p:spPr>
      </p:pic>
      <p:pic>
        <p:nvPicPr>
          <p:cNvPr id="36" name="Picture 8" descr="02aFera.png"/>
          <p:cNvPicPr>
            <a:picLocks noChangeAspect="1"/>
          </p:cNvPicPr>
          <p:nvPr/>
        </p:nvPicPr>
        <p:blipFill>
          <a:blip r:embed="rId5" cstate="print"/>
          <a:stretch>
            <a:fillRect/>
          </a:stretch>
        </p:blipFill>
        <p:spPr>
          <a:xfrm flipH="1">
            <a:off x="2559824" y="3283791"/>
            <a:ext cx="1368152" cy="1384686"/>
          </a:xfrm>
          <a:prstGeom prst="rect">
            <a:avLst/>
          </a:prstGeom>
        </p:spPr>
      </p:pic>
      <p:pic>
        <p:nvPicPr>
          <p:cNvPr id="37" name="Picture 9" descr="03aFera.png"/>
          <p:cNvPicPr>
            <a:picLocks noChangeAspect="1"/>
          </p:cNvPicPr>
          <p:nvPr/>
        </p:nvPicPr>
        <p:blipFill>
          <a:blip r:embed="rId6" cstate="print"/>
          <a:stretch>
            <a:fillRect/>
          </a:stretch>
        </p:blipFill>
        <p:spPr>
          <a:xfrm flipH="1">
            <a:off x="2541053" y="2475739"/>
            <a:ext cx="1368152" cy="778518"/>
          </a:xfrm>
          <a:prstGeom prst="rect">
            <a:avLst/>
          </a:prstGeom>
        </p:spPr>
      </p:pic>
      <p:pic>
        <p:nvPicPr>
          <p:cNvPr id="44" name="Picture 10" descr="04aFera.png"/>
          <p:cNvPicPr>
            <a:picLocks noChangeAspect="1"/>
          </p:cNvPicPr>
          <p:nvPr/>
        </p:nvPicPr>
        <p:blipFill>
          <a:blip r:embed="rId7" cstate="print"/>
          <a:stretch>
            <a:fillRect/>
          </a:stretch>
        </p:blipFill>
        <p:spPr>
          <a:xfrm flipH="1">
            <a:off x="2513526" y="4705415"/>
            <a:ext cx="1413937" cy="1374442"/>
          </a:xfrm>
          <a:prstGeom prst="rect">
            <a:avLst/>
          </a:prstGeom>
        </p:spPr>
      </p:pic>
      <p:grpSp>
        <p:nvGrpSpPr>
          <p:cNvPr id="45" name="Grupo 44"/>
          <p:cNvGrpSpPr/>
          <p:nvPr/>
        </p:nvGrpSpPr>
        <p:grpSpPr>
          <a:xfrm>
            <a:off x="2570088" y="1060515"/>
            <a:ext cx="1368152" cy="360040"/>
            <a:chOff x="5580112" y="2924944"/>
            <a:chExt cx="1368152" cy="360040"/>
          </a:xfrm>
        </p:grpSpPr>
        <p:sp>
          <p:nvSpPr>
            <p:cNvPr id="46" name="Fluxograma: Processo alternativo 45"/>
            <p:cNvSpPr/>
            <p:nvPr/>
          </p:nvSpPr>
          <p:spPr>
            <a:xfrm>
              <a:off x="5580112" y="2924944"/>
              <a:ext cx="1368152" cy="360040"/>
            </a:xfrm>
            <a:prstGeom prst="flowChartAlternate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47" name="CaixaDeTexto 46"/>
            <p:cNvSpPr txBox="1"/>
            <p:nvPr/>
          </p:nvSpPr>
          <p:spPr>
            <a:xfrm>
              <a:off x="5643210" y="2925812"/>
              <a:ext cx="1250776" cy="338554"/>
            </a:xfrm>
            <a:prstGeom prst="rect">
              <a:avLst/>
            </a:prstGeom>
            <a:noFill/>
          </p:spPr>
          <p:txBody>
            <a:bodyPr wrap="square" rtlCol="0">
              <a:spAutoFit/>
            </a:bodyPr>
            <a:lstStyle/>
            <a:p>
              <a:pPr algn="ctr"/>
              <a:r>
                <a:rPr lang="pt-BR" sz="1600" dirty="0" smtClean="0"/>
                <a:t>Capítulo 7</a:t>
              </a:r>
              <a:endParaRPr lang="pt-BR" sz="1600" dirty="0"/>
            </a:p>
          </p:txBody>
        </p:sp>
      </p:grpSp>
      <p:cxnSp>
        <p:nvCxnSpPr>
          <p:cNvPr id="48" name="Conector reto 47"/>
          <p:cNvCxnSpPr/>
          <p:nvPr/>
        </p:nvCxnSpPr>
        <p:spPr>
          <a:xfrm>
            <a:off x="923188" y="1526301"/>
            <a:ext cx="5071271" cy="345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909030" y="2473134"/>
            <a:ext cx="50854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a:off x="938065" y="3254256"/>
            <a:ext cx="50563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a:off x="938065" y="4668477"/>
            <a:ext cx="50563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909030" y="6739303"/>
            <a:ext cx="51514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ector reto 83"/>
          <p:cNvCxnSpPr/>
          <p:nvPr/>
        </p:nvCxnSpPr>
        <p:spPr>
          <a:xfrm flipH="1" flipV="1">
            <a:off x="2515578" y="1546621"/>
            <a:ext cx="13989" cy="5192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CaixaDeTexto 66"/>
          <p:cNvSpPr txBox="1"/>
          <p:nvPr/>
        </p:nvSpPr>
        <p:spPr>
          <a:xfrm>
            <a:off x="2719164" y="2048293"/>
            <a:ext cx="967698"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7:4, 12</a:t>
            </a:r>
            <a:endParaRPr lang="pt-BR" sz="1600" b="1" dirty="0">
              <a:solidFill>
                <a:srgbClr val="C00000"/>
              </a:solidFill>
            </a:endParaRPr>
          </a:p>
        </p:txBody>
      </p:sp>
      <p:grpSp>
        <p:nvGrpSpPr>
          <p:cNvPr id="9" name="Grupo 8"/>
          <p:cNvGrpSpPr/>
          <p:nvPr/>
        </p:nvGrpSpPr>
        <p:grpSpPr>
          <a:xfrm>
            <a:off x="6165614" y="1719334"/>
            <a:ext cx="1341523" cy="4790297"/>
            <a:chOff x="6906378" y="1850707"/>
            <a:chExt cx="1341523" cy="4790297"/>
          </a:xfrm>
        </p:grpSpPr>
        <p:sp>
          <p:nvSpPr>
            <p:cNvPr id="14" name="CaixaDeTexto 13"/>
            <p:cNvSpPr txBox="1"/>
            <p:nvPr/>
          </p:nvSpPr>
          <p:spPr>
            <a:xfrm>
              <a:off x="6932080" y="1850707"/>
              <a:ext cx="1306488" cy="338554"/>
            </a:xfrm>
            <a:prstGeom prst="rect">
              <a:avLst/>
            </a:prstGeom>
            <a:solidFill>
              <a:schemeClr val="tx2">
                <a:lumMod val="20000"/>
                <a:lumOff val="80000"/>
              </a:schemeClr>
            </a:solidFill>
          </p:spPr>
          <p:txBody>
            <a:bodyPr wrap="square" rtlCol="0">
              <a:spAutoFit/>
            </a:bodyPr>
            <a:lstStyle/>
            <a:p>
              <a:pPr algn="ctr"/>
              <a:r>
                <a:rPr lang="pt-BR" sz="1600" dirty="0" smtClean="0"/>
                <a:t>Babilônia</a:t>
              </a:r>
              <a:endParaRPr lang="pt-BR" sz="1600" dirty="0"/>
            </a:p>
          </p:txBody>
        </p:sp>
        <p:sp>
          <p:nvSpPr>
            <p:cNvPr id="25" name="CaixaDeTexto 24"/>
            <p:cNvSpPr txBox="1"/>
            <p:nvPr/>
          </p:nvSpPr>
          <p:spPr>
            <a:xfrm>
              <a:off x="6940856" y="3737122"/>
              <a:ext cx="1306488" cy="338554"/>
            </a:xfrm>
            <a:prstGeom prst="rect">
              <a:avLst/>
            </a:prstGeom>
            <a:solidFill>
              <a:schemeClr val="tx2">
                <a:lumMod val="20000"/>
                <a:lumOff val="80000"/>
              </a:schemeClr>
            </a:solidFill>
          </p:spPr>
          <p:txBody>
            <a:bodyPr wrap="square" rtlCol="0">
              <a:spAutoFit/>
            </a:bodyPr>
            <a:lstStyle/>
            <a:p>
              <a:pPr algn="ctr"/>
              <a:r>
                <a:rPr lang="pt-BR" sz="1600" dirty="0" smtClean="0"/>
                <a:t>Grécia</a:t>
              </a:r>
              <a:endParaRPr lang="pt-BR" sz="1600" dirty="0"/>
            </a:p>
          </p:txBody>
        </p:sp>
        <p:sp>
          <p:nvSpPr>
            <p:cNvPr id="26" name="CaixaDeTexto 25"/>
            <p:cNvSpPr txBox="1"/>
            <p:nvPr/>
          </p:nvSpPr>
          <p:spPr>
            <a:xfrm>
              <a:off x="6906378" y="4953732"/>
              <a:ext cx="1306488" cy="338554"/>
            </a:xfrm>
            <a:prstGeom prst="rect">
              <a:avLst/>
            </a:prstGeom>
            <a:solidFill>
              <a:schemeClr val="tx2">
                <a:lumMod val="20000"/>
                <a:lumOff val="80000"/>
              </a:schemeClr>
            </a:solidFill>
          </p:spPr>
          <p:txBody>
            <a:bodyPr wrap="square" rtlCol="0">
              <a:spAutoFit/>
            </a:bodyPr>
            <a:lstStyle/>
            <a:p>
              <a:pPr algn="ctr"/>
              <a:r>
                <a:rPr lang="pt-BR" sz="1600" dirty="0" smtClean="0"/>
                <a:t>Roma</a:t>
              </a:r>
              <a:endParaRPr lang="pt-BR" sz="1600" dirty="0"/>
            </a:p>
          </p:txBody>
        </p:sp>
        <p:sp>
          <p:nvSpPr>
            <p:cNvPr id="27" name="CaixaDeTexto 26"/>
            <p:cNvSpPr txBox="1"/>
            <p:nvPr/>
          </p:nvSpPr>
          <p:spPr>
            <a:xfrm>
              <a:off x="6932080" y="6302450"/>
              <a:ext cx="1306488" cy="338554"/>
            </a:xfrm>
            <a:prstGeom prst="rect">
              <a:avLst/>
            </a:prstGeom>
            <a:solidFill>
              <a:schemeClr val="tx2">
                <a:lumMod val="20000"/>
                <a:lumOff val="80000"/>
              </a:schemeClr>
            </a:solidFill>
          </p:spPr>
          <p:txBody>
            <a:bodyPr wrap="square" rtlCol="0">
              <a:spAutoFit/>
            </a:bodyPr>
            <a:lstStyle/>
            <a:p>
              <a:pPr algn="ctr"/>
              <a:r>
                <a:rPr lang="pt-BR" sz="1600" dirty="0" smtClean="0"/>
                <a:t>Reino</a:t>
              </a:r>
              <a:endParaRPr lang="pt-BR" sz="1600" dirty="0"/>
            </a:p>
          </p:txBody>
        </p:sp>
        <p:sp>
          <p:nvSpPr>
            <p:cNvPr id="34" name="CaixaDeTexto 33"/>
            <p:cNvSpPr txBox="1"/>
            <p:nvPr/>
          </p:nvSpPr>
          <p:spPr>
            <a:xfrm>
              <a:off x="6941413" y="2718469"/>
              <a:ext cx="1306488" cy="338554"/>
            </a:xfrm>
            <a:prstGeom prst="rect">
              <a:avLst/>
            </a:prstGeom>
            <a:solidFill>
              <a:schemeClr val="tx2">
                <a:lumMod val="20000"/>
                <a:lumOff val="80000"/>
              </a:schemeClr>
            </a:solidFill>
          </p:spPr>
          <p:txBody>
            <a:bodyPr wrap="square" rtlCol="0">
              <a:spAutoFit/>
            </a:bodyPr>
            <a:lstStyle/>
            <a:p>
              <a:pPr algn="ctr"/>
              <a:r>
                <a:rPr lang="pt-BR" sz="1600" dirty="0" smtClean="0"/>
                <a:t>Medo-Persa</a:t>
              </a:r>
              <a:endParaRPr lang="pt-BR" sz="1600" dirty="0"/>
            </a:p>
          </p:txBody>
        </p:sp>
        <p:sp>
          <p:nvSpPr>
            <p:cNvPr id="71" name="CaixaDeTexto 70"/>
            <p:cNvSpPr txBox="1"/>
            <p:nvPr/>
          </p:nvSpPr>
          <p:spPr>
            <a:xfrm>
              <a:off x="6911252" y="5332100"/>
              <a:ext cx="1333156" cy="584775"/>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Apo. 13:1-10; 17:1-18</a:t>
              </a:r>
              <a:endParaRPr lang="pt-BR" sz="1600" b="1" dirty="0">
                <a:solidFill>
                  <a:srgbClr val="C00000"/>
                </a:solidFill>
              </a:endParaRPr>
            </a:p>
          </p:txBody>
        </p:sp>
      </p:grpSp>
      <p:sp>
        <p:nvSpPr>
          <p:cNvPr id="72" name="CaixaDeTexto 71"/>
          <p:cNvSpPr txBox="1"/>
          <p:nvPr/>
        </p:nvSpPr>
        <p:spPr>
          <a:xfrm>
            <a:off x="2690609" y="2840364"/>
            <a:ext cx="967698"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7:5, 12</a:t>
            </a:r>
            <a:endParaRPr lang="pt-BR" sz="1600" b="1" dirty="0">
              <a:solidFill>
                <a:srgbClr val="C00000"/>
              </a:solidFill>
            </a:endParaRPr>
          </a:p>
        </p:txBody>
      </p:sp>
      <p:sp>
        <p:nvSpPr>
          <p:cNvPr id="73" name="CaixaDeTexto 72"/>
          <p:cNvSpPr txBox="1"/>
          <p:nvPr/>
        </p:nvSpPr>
        <p:spPr>
          <a:xfrm>
            <a:off x="2770315" y="4161401"/>
            <a:ext cx="967698"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7:6, 12</a:t>
            </a:r>
            <a:endParaRPr lang="pt-BR" sz="1600" b="1" dirty="0">
              <a:solidFill>
                <a:srgbClr val="C00000"/>
              </a:solidFill>
            </a:endParaRPr>
          </a:p>
        </p:txBody>
      </p:sp>
      <p:sp>
        <p:nvSpPr>
          <p:cNvPr id="75" name="CaixaDeTexto 74"/>
          <p:cNvSpPr txBox="1"/>
          <p:nvPr/>
        </p:nvSpPr>
        <p:spPr>
          <a:xfrm>
            <a:off x="2650808" y="4858268"/>
            <a:ext cx="1186183" cy="584775"/>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7:7-8, 9-11)</a:t>
            </a:r>
          </a:p>
          <a:p>
            <a:pPr algn="ctr"/>
            <a:r>
              <a:rPr lang="pt-BR" sz="1600" b="1" dirty="0" smtClean="0">
                <a:solidFill>
                  <a:srgbClr val="C00000"/>
                </a:solidFill>
              </a:rPr>
              <a:t>(7:19-27)</a:t>
            </a:r>
            <a:endParaRPr lang="pt-BR" sz="1600" b="1" dirty="0">
              <a:solidFill>
                <a:srgbClr val="C00000"/>
              </a:solidFill>
            </a:endParaRPr>
          </a:p>
        </p:txBody>
      </p:sp>
      <p:pic>
        <p:nvPicPr>
          <p:cNvPr id="76" name="Imagem 7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2050" y="5592975"/>
            <a:ext cx="593994" cy="458202"/>
          </a:xfrm>
          <a:prstGeom prst="rect">
            <a:avLst/>
          </a:prstGeom>
        </p:spPr>
      </p:pic>
      <p:pic>
        <p:nvPicPr>
          <p:cNvPr id="8" name="Imagem 7"/>
          <p:cNvPicPr>
            <a:picLocks noChangeAspect="1"/>
          </p:cNvPicPr>
          <p:nvPr/>
        </p:nvPicPr>
        <p:blipFill>
          <a:blip r:embed="rId9"/>
          <a:stretch>
            <a:fillRect/>
          </a:stretch>
        </p:blipFill>
        <p:spPr>
          <a:xfrm>
            <a:off x="2886036" y="6054641"/>
            <a:ext cx="595128" cy="685202"/>
          </a:xfrm>
          <a:prstGeom prst="rect">
            <a:avLst/>
          </a:prstGeom>
        </p:spPr>
      </p:pic>
      <p:sp>
        <p:nvSpPr>
          <p:cNvPr id="74" name="CaixaDeTexto 73"/>
          <p:cNvSpPr txBox="1"/>
          <p:nvPr/>
        </p:nvSpPr>
        <p:spPr>
          <a:xfrm>
            <a:off x="2726722" y="6205785"/>
            <a:ext cx="967698"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7:13-14</a:t>
            </a:r>
            <a:endParaRPr lang="pt-BR" sz="1600" b="1" dirty="0">
              <a:solidFill>
                <a:srgbClr val="C00000"/>
              </a:solidFill>
            </a:endParaRPr>
          </a:p>
        </p:txBody>
      </p:sp>
      <p:cxnSp>
        <p:nvCxnSpPr>
          <p:cNvPr id="77" name="Conector reto 76"/>
          <p:cNvCxnSpPr/>
          <p:nvPr/>
        </p:nvCxnSpPr>
        <p:spPr>
          <a:xfrm>
            <a:off x="3883962" y="1549252"/>
            <a:ext cx="54278" cy="51900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flipV="1">
            <a:off x="938065" y="6043545"/>
            <a:ext cx="5083533" cy="186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11" descr="Daniel 8 ram 2 horns.jpg"/>
          <p:cNvPicPr>
            <a:picLocks noChangeAspect="1"/>
          </p:cNvPicPr>
          <p:nvPr/>
        </p:nvPicPr>
        <p:blipFill>
          <a:blip r:embed="rId10" cstate="print"/>
          <a:stretch>
            <a:fillRect/>
          </a:stretch>
        </p:blipFill>
        <p:spPr>
          <a:xfrm>
            <a:off x="4293406" y="2509522"/>
            <a:ext cx="1213264" cy="774269"/>
          </a:xfrm>
          <a:prstGeom prst="rect">
            <a:avLst/>
          </a:prstGeom>
        </p:spPr>
      </p:pic>
      <p:pic>
        <p:nvPicPr>
          <p:cNvPr id="55" name="Picture 12" descr="shapeimage_3.png"/>
          <p:cNvPicPr>
            <a:picLocks noChangeAspect="1"/>
          </p:cNvPicPr>
          <p:nvPr/>
        </p:nvPicPr>
        <p:blipFill>
          <a:blip r:embed="rId11" cstate="print"/>
          <a:stretch>
            <a:fillRect/>
          </a:stretch>
        </p:blipFill>
        <p:spPr>
          <a:xfrm flipH="1">
            <a:off x="3950732" y="3265222"/>
            <a:ext cx="1381946" cy="907475"/>
          </a:xfrm>
          <a:prstGeom prst="rect">
            <a:avLst/>
          </a:prstGeom>
        </p:spPr>
      </p:pic>
      <p:pic>
        <p:nvPicPr>
          <p:cNvPr id="56" name="Imagem 55"/>
          <p:cNvPicPr>
            <a:picLocks noChangeAspect="1"/>
          </p:cNvPicPr>
          <p:nvPr/>
        </p:nvPicPr>
        <p:blipFill>
          <a:blip r:embed="rId12"/>
          <a:stretch>
            <a:fillRect/>
          </a:stretch>
        </p:blipFill>
        <p:spPr>
          <a:xfrm>
            <a:off x="4844907" y="3737483"/>
            <a:ext cx="1163121" cy="904483"/>
          </a:xfrm>
          <a:prstGeom prst="rect">
            <a:avLst/>
          </a:prstGeom>
        </p:spPr>
      </p:pic>
      <p:pic>
        <p:nvPicPr>
          <p:cNvPr id="57" name="Imagem 56"/>
          <p:cNvPicPr>
            <a:picLocks noChangeAspect="1"/>
          </p:cNvPicPr>
          <p:nvPr/>
        </p:nvPicPr>
        <p:blipFill>
          <a:blip r:embed="rId13"/>
          <a:stretch>
            <a:fillRect/>
          </a:stretch>
        </p:blipFill>
        <p:spPr>
          <a:xfrm>
            <a:off x="4163989" y="4695857"/>
            <a:ext cx="1675492" cy="1302921"/>
          </a:xfrm>
          <a:prstGeom prst="rect">
            <a:avLst/>
          </a:prstGeom>
        </p:spPr>
      </p:pic>
      <p:grpSp>
        <p:nvGrpSpPr>
          <p:cNvPr id="58" name="Grupo 57"/>
          <p:cNvGrpSpPr/>
          <p:nvPr/>
        </p:nvGrpSpPr>
        <p:grpSpPr>
          <a:xfrm>
            <a:off x="4227423" y="1061549"/>
            <a:ext cx="1368152" cy="360040"/>
            <a:chOff x="5580112" y="2924944"/>
            <a:chExt cx="1368152" cy="360040"/>
          </a:xfrm>
        </p:grpSpPr>
        <p:sp>
          <p:nvSpPr>
            <p:cNvPr id="59" name="Fluxograma: Processo alternativo 58"/>
            <p:cNvSpPr/>
            <p:nvPr/>
          </p:nvSpPr>
          <p:spPr>
            <a:xfrm>
              <a:off x="5580112" y="2924944"/>
              <a:ext cx="1368152" cy="360040"/>
            </a:xfrm>
            <a:prstGeom prst="flowChartAlternate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60" name="CaixaDeTexto 59"/>
            <p:cNvSpPr txBox="1"/>
            <p:nvPr/>
          </p:nvSpPr>
          <p:spPr>
            <a:xfrm>
              <a:off x="5643210" y="2925812"/>
              <a:ext cx="1250776" cy="338554"/>
            </a:xfrm>
            <a:prstGeom prst="rect">
              <a:avLst/>
            </a:prstGeom>
            <a:noFill/>
          </p:spPr>
          <p:txBody>
            <a:bodyPr wrap="square" rtlCol="0">
              <a:spAutoFit/>
            </a:bodyPr>
            <a:lstStyle/>
            <a:p>
              <a:pPr algn="ctr"/>
              <a:r>
                <a:rPr lang="pt-BR" sz="1600" dirty="0" smtClean="0"/>
                <a:t>Capítulo 8</a:t>
              </a:r>
              <a:endParaRPr lang="pt-BR" sz="1600" dirty="0"/>
            </a:p>
          </p:txBody>
        </p:sp>
      </p:grpSp>
      <p:cxnSp>
        <p:nvCxnSpPr>
          <p:cNvPr id="61" name="Conector reto 60"/>
          <p:cNvCxnSpPr/>
          <p:nvPr/>
        </p:nvCxnSpPr>
        <p:spPr>
          <a:xfrm>
            <a:off x="5967320" y="1588718"/>
            <a:ext cx="54278" cy="51900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CaixaDeTexto 77"/>
          <p:cNvSpPr txBox="1"/>
          <p:nvPr/>
        </p:nvSpPr>
        <p:spPr>
          <a:xfrm>
            <a:off x="4744652" y="2470740"/>
            <a:ext cx="967698"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8:3-4, 20</a:t>
            </a:r>
            <a:endParaRPr lang="pt-BR" sz="1600" b="1" dirty="0">
              <a:solidFill>
                <a:srgbClr val="C00000"/>
              </a:solidFill>
            </a:endParaRPr>
          </a:p>
        </p:txBody>
      </p:sp>
      <p:sp>
        <p:nvSpPr>
          <p:cNvPr id="10" name="Retângulo 9"/>
          <p:cNvSpPr/>
          <p:nvPr/>
        </p:nvSpPr>
        <p:spPr>
          <a:xfrm>
            <a:off x="4471633" y="4810488"/>
            <a:ext cx="564468" cy="3131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70" name="CaixaDeTexto 69"/>
          <p:cNvSpPr txBox="1"/>
          <p:nvPr/>
        </p:nvSpPr>
        <p:spPr>
          <a:xfrm>
            <a:off x="3950732" y="4048660"/>
            <a:ext cx="967698" cy="584775"/>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8:5-8, 21-22</a:t>
            </a:r>
            <a:endParaRPr lang="pt-BR" sz="1600" b="1" dirty="0">
              <a:solidFill>
                <a:srgbClr val="C00000"/>
              </a:solidFill>
            </a:endParaRPr>
          </a:p>
        </p:txBody>
      </p:sp>
      <p:sp>
        <p:nvSpPr>
          <p:cNvPr id="69" name="CaixaDeTexto 68"/>
          <p:cNvSpPr txBox="1"/>
          <p:nvPr/>
        </p:nvSpPr>
        <p:spPr>
          <a:xfrm>
            <a:off x="4339688" y="5641486"/>
            <a:ext cx="1321870" cy="338554"/>
          </a:xfrm>
          <a:prstGeom prst="rect">
            <a:avLst/>
          </a:prstGeom>
          <a:solidFill>
            <a:schemeClr val="bg1">
              <a:alpha val="56000"/>
            </a:schemeClr>
          </a:solidFill>
        </p:spPr>
        <p:txBody>
          <a:bodyPr wrap="square" rtlCol="0">
            <a:spAutoFit/>
          </a:bodyPr>
          <a:lstStyle/>
          <a:p>
            <a:pPr algn="ctr"/>
            <a:r>
              <a:rPr lang="pt-BR" sz="1600" b="1" dirty="0" smtClean="0">
                <a:solidFill>
                  <a:srgbClr val="C00000"/>
                </a:solidFill>
              </a:rPr>
              <a:t>8:9-12, 23-25</a:t>
            </a:r>
            <a:endParaRPr lang="pt-BR" sz="1600" b="1" dirty="0">
              <a:solidFill>
                <a:srgbClr val="C00000"/>
              </a:solidFill>
            </a:endParaRPr>
          </a:p>
        </p:txBody>
      </p:sp>
      <p:sp>
        <p:nvSpPr>
          <p:cNvPr id="12" name="CaixaDeTexto 11"/>
          <p:cNvSpPr txBox="1"/>
          <p:nvPr/>
        </p:nvSpPr>
        <p:spPr>
          <a:xfrm>
            <a:off x="7684235" y="1520333"/>
            <a:ext cx="429642" cy="1569660"/>
          </a:xfrm>
          <a:prstGeom prst="rect">
            <a:avLst/>
          </a:prstGeom>
          <a:solidFill>
            <a:schemeClr val="accent1"/>
          </a:solidFill>
          <a:ln w="28575">
            <a:solidFill>
              <a:schemeClr val="tx1"/>
            </a:solidFill>
          </a:ln>
        </p:spPr>
        <p:txBody>
          <a:bodyPr wrap="square" rtlCol="0">
            <a:spAutoFit/>
          </a:bodyPr>
          <a:lstStyle/>
          <a:p>
            <a:pPr algn="ctr"/>
            <a:r>
              <a:rPr lang="pt-BR" sz="1600" dirty="0" smtClean="0"/>
              <a:t>D</a:t>
            </a:r>
          </a:p>
          <a:p>
            <a:pPr algn="ctr"/>
            <a:r>
              <a:rPr lang="pt-BR" sz="1600" dirty="0" smtClean="0"/>
              <a:t>A</a:t>
            </a:r>
          </a:p>
          <a:p>
            <a:pPr algn="ctr"/>
            <a:r>
              <a:rPr lang="pt-BR" sz="1600" dirty="0" smtClean="0"/>
              <a:t>N</a:t>
            </a:r>
          </a:p>
          <a:p>
            <a:pPr algn="ctr"/>
            <a:r>
              <a:rPr lang="pt-BR" sz="1600" dirty="0" smtClean="0"/>
              <a:t>I</a:t>
            </a:r>
          </a:p>
          <a:p>
            <a:pPr algn="ctr"/>
            <a:r>
              <a:rPr lang="pt-BR" sz="1600" dirty="0" smtClean="0"/>
              <a:t>E</a:t>
            </a:r>
          </a:p>
          <a:p>
            <a:pPr algn="ctr"/>
            <a:r>
              <a:rPr lang="pt-BR" sz="1600" dirty="0" smtClean="0"/>
              <a:t>L</a:t>
            </a:r>
            <a:endParaRPr lang="pt-BR" sz="1600" dirty="0"/>
          </a:p>
        </p:txBody>
      </p:sp>
      <p:sp>
        <p:nvSpPr>
          <p:cNvPr id="65" name="CaixaDeTexto 64"/>
          <p:cNvSpPr txBox="1"/>
          <p:nvPr/>
        </p:nvSpPr>
        <p:spPr>
          <a:xfrm>
            <a:off x="7682138" y="3128476"/>
            <a:ext cx="429642" cy="2862322"/>
          </a:xfrm>
          <a:prstGeom prst="rect">
            <a:avLst/>
          </a:prstGeom>
          <a:solidFill>
            <a:schemeClr val="accent1"/>
          </a:solidFill>
          <a:ln w="28575">
            <a:solidFill>
              <a:schemeClr val="tx1"/>
            </a:solidFill>
          </a:ln>
        </p:spPr>
        <p:txBody>
          <a:bodyPr wrap="square" rtlCol="0">
            <a:spAutoFit/>
          </a:bodyPr>
          <a:lstStyle/>
          <a:p>
            <a:pPr algn="ctr"/>
            <a:endParaRPr lang="pt-BR" sz="1000" dirty="0" smtClean="0"/>
          </a:p>
          <a:p>
            <a:pPr algn="ctr"/>
            <a:r>
              <a:rPr lang="pt-BR" sz="1600" dirty="0" smtClean="0"/>
              <a:t>7</a:t>
            </a:r>
          </a:p>
          <a:p>
            <a:pPr algn="ctr"/>
            <a:r>
              <a:rPr lang="pt-BR" sz="1600" dirty="0" smtClean="0"/>
              <a:t>0</a:t>
            </a:r>
          </a:p>
          <a:p>
            <a:pPr algn="ctr"/>
            <a:endParaRPr lang="pt-BR" sz="1000" dirty="0"/>
          </a:p>
          <a:p>
            <a:pPr algn="ctr"/>
            <a:r>
              <a:rPr lang="pt-BR" sz="1600" dirty="0" smtClean="0"/>
              <a:t>S</a:t>
            </a:r>
          </a:p>
          <a:p>
            <a:pPr algn="ctr"/>
            <a:r>
              <a:rPr lang="pt-BR" sz="1600" dirty="0" smtClean="0"/>
              <a:t>EM</a:t>
            </a:r>
          </a:p>
          <a:p>
            <a:pPr algn="ctr"/>
            <a:r>
              <a:rPr lang="pt-BR" sz="1600" dirty="0" smtClean="0"/>
              <a:t>A</a:t>
            </a:r>
          </a:p>
          <a:p>
            <a:pPr algn="ctr"/>
            <a:r>
              <a:rPr lang="pt-BR" sz="1600" dirty="0" smtClean="0"/>
              <a:t>N</a:t>
            </a:r>
          </a:p>
          <a:p>
            <a:pPr algn="ctr"/>
            <a:r>
              <a:rPr lang="pt-BR" sz="1600" dirty="0" smtClean="0"/>
              <a:t>A</a:t>
            </a:r>
          </a:p>
          <a:p>
            <a:pPr algn="ctr"/>
            <a:r>
              <a:rPr lang="pt-BR" sz="1600" dirty="0" smtClean="0"/>
              <a:t>S</a:t>
            </a:r>
          </a:p>
          <a:p>
            <a:pPr algn="ctr"/>
            <a:endParaRPr lang="pt-BR" sz="1000" dirty="0"/>
          </a:p>
        </p:txBody>
      </p:sp>
      <p:grpSp>
        <p:nvGrpSpPr>
          <p:cNvPr id="139" name="Grupo 138"/>
          <p:cNvGrpSpPr/>
          <p:nvPr/>
        </p:nvGrpSpPr>
        <p:grpSpPr>
          <a:xfrm>
            <a:off x="7236296" y="1069559"/>
            <a:ext cx="1368152" cy="360040"/>
            <a:chOff x="5580112" y="2924944"/>
            <a:chExt cx="1368152" cy="360040"/>
          </a:xfrm>
        </p:grpSpPr>
        <p:sp>
          <p:nvSpPr>
            <p:cNvPr id="140" name="Fluxograma: Processo alternativo 139"/>
            <p:cNvSpPr/>
            <p:nvPr/>
          </p:nvSpPr>
          <p:spPr>
            <a:xfrm>
              <a:off x="5580112" y="2924944"/>
              <a:ext cx="1368152" cy="360040"/>
            </a:xfrm>
            <a:prstGeom prst="flowChartAlternateProcess">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41" name="CaixaDeTexto 140"/>
            <p:cNvSpPr txBox="1"/>
            <p:nvPr/>
          </p:nvSpPr>
          <p:spPr>
            <a:xfrm>
              <a:off x="5643210" y="2925812"/>
              <a:ext cx="1250776" cy="338554"/>
            </a:xfrm>
            <a:prstGeom prst="rect">
              <a:avLst/>
            </a:prstGeom>
            <a:noFill/>
          </p:spPr>
          <p:txBody>
            <a:bodyPr wrap="square" rtlCol="0">
              <a:spAutoFit/>
            </a:bodyPr>
            <a:lstStyle/>
            <a:p>
              <a:pPr algn="ctr"/>
              <a:r>
                <a:rPr lang="pt-BR" sz="1600" dirty="0" smtClean="0"/>
                <a:t>Capítulo 9</a:t>
              </a:r>
              <a:endParaRPr lang="pt-BR" sz="1600" dirty="0"/>
            </a:p>
          </p:txBody>
        </p:sp>
      </p:grpSp>
    </p:spTree>
    <p:extLst>
      <p:ext uri="{BB962C8B-B14F-4D97-AF65-F5344CB8AC3E}">
        <p14:creationId xmlns:p14="http://schemas.microsoft.com/office/powerpoint/2010/main" val="2749035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797050"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797050" algn="l"/>
                <a:tab pos="2247900" algn="l"/>
                <a:tab pos="2603500" algn="l"/>
              </a:tabLst>
            </a:pPr>
            <a:r>
              <a:rPr lang="pt-BR" dirty="0" smtClean="0"/>
              <a:t>	1. 	A Ocasião (9:1-2)</a:t>
            </a:r>
          </a:p>
          <a:p>
            <a:pPr marL="857250" lvl="1" indent="-457200">
              <a:buNone/>
              <a:tabLst>
                <a:tab pos="898525" algn="l"/>
                <a:tab pos="1347788" algn="l"/>
                <a:tab pos="1797050" algn="l"/>
                <a:tab pos="2247900" algn="l"/>
                <a:tab pos="2603500" algn="l"/>
              </a:tabLst>
            </a:pPr>
            <a:r>
              <a:rPr lang="pt-BR" dirty="0" smtClean="0"/>
              <a:t> </a:t>
            </a:r>
          </a:p>
          <a:p>
            <a:pPr marL="457200" indent="-457200">
              <a:buNone/>
              <a:tabLst>
                <a:tab pos="898525" algn="l"/>
                <a:tab pos="1347788" algn="l"/>
                <a:tab pos="1797050" algn="l"/>
                <a:tab pos="2247900" algn="l"/>
                <a:tab pos="2603500" algn="l"/>
              </a:tabLst>
            </a:pPr>
            <a:r>
              <a:rPr lang="pt-BR" dirty="0" smtClean="0"/>
              <a:t>	Mas a visão recebida no capítulo 8, especialmente a atuação do "chifre pequeno", que haveria de trazer muita aflição sobre o povo escolhido, era sim motivo de grave e profunda preocupação. A questão para Daniel era: Como conciliar a profecia de Jeremias, na qual Deus prometia libertação para breve, com a visão do capítulo 8 (veja 8:27), onde tantos sofrimen­tos ainda estavam pela frente? Parece que Daniel não compreendeu a explicação de Gabriel desta visão.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797050"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797050" algn="l"/>
                <a:tab pos="2247900" algn="l"/>
                <a:tab pos="2603500" algn="l"/>
              </a:tabLst>
            </a:pPr>
            <a:r>
              <a:rPr lang="pt-BR" dirty="0" smtClean="0"/>
              <a:t>	1. 	A Ocasião (9:1-2)</a:t>
            </a:r>
          </a:p>
          <a:p>
            <a:pPr marL="857250" lvl="1" indent="-457200">
              <a:buNone/>
              <a:tabLst>
                <a:tab pos="898525" algn="l"/>
                <a:tab pos="1347788" algn="l"/>
                <a:tab pos="1797050" algn="l"/>
                <a:tab pos="2247900" algn="l"/>
                <a:tab pos="2603500" algn="l"/>
              </a:tabLst>
            </a:pPr>
            <a:r>
              <a:rPr lang="pt-BR" dirty="0" smtClean="0"/>
              <a:t> </a:t>
            </a:r>
          </a:p>
          <a:p>
            <a:pPr marL="457200" indent="-457200">
              <a:buNone/>
              <a:tabLst>
                <a:tab pos="898525" algn="l"/>
                <a:tab pos="1347788" algn="l"/>
                <a:tab pos="1797050" algn="l"/>
                <a:tab pos="2247900" algn="l"/>
                <a:tab pos="2603500" algn="l"/>
              </a:tabLst>
            </a:pPr>
            <a:r>
              <a:rPr lang="pt-BR" dirty="0" smtClean="0"/>
              <a:t>	Assim, Daniel sentiu-se fortemente impelido a buscar a face de Deus em oração. Agora o anjo volta para lhe dar mais detalhes, especialmente quanto ao tempo dos acontecimentos antes revelados. No fim do verso 23, ele diz: "Considera, pois, a palavra e entende a visão". A visão a que o anjo se refere só pode ser a do capítulo 8, pois nada consta que Daniel tivesse recebido outra, depois daquela.</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797050"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797050" algn="l"/>
                <a:tab pos="2247900" algn="l"/>
                <a:tab pos="2603500" algn="l"/>
              </a:tabLst>
            </a:pPr>
            <a:r>
              <a:rPr lang="pt-BR" dirty="0" smtClean="0"/>
              <a:t>	1. 	A Ocasião (9:1-2)</a:t>
            </a:r>
          </a:p>
          <a:p>
            <a:pPr marL="857250" lvl="1" indent="-457200">
              <a:buNone/>
              <a:tabLst>
                <a:tab pos="898525" algn="l"/>
                <a:tab pos="1347788" algn="l"/>
                <a:tab pos="1797050" algn="l"/>
                <a:tab pos="2247900" algn="l"/>
                <a:tab pos="2603500" algn="l"/>
              </a:tabLst>
            </a:pPr>
            <a:r>
              <a:rPr lang="pt-BR" dirty="0" smtClean="0"/>
              <a:t> </a:t>
            </a:r>
          </a:p>
          <a:p>
            <a:pPr marL="457200" indent="-457200">
              <a:buNone/>
              <a:tabLst>
                <a:tab pos="898525" algn="l"/>
                <a:tab pos="1347788" algn="l"/>
                <a:tab pos="1797050" algn="l"/>
                <a:tab pos="2247900" algn="l"/>
                <a:tab pos="2603500" algn="l"/>
              </a:tabLst>
            </a:pPr>
            <a:r>
              <a:rPr lang="pt-BR" dirty="0" smtClean="0"/>
              <a:t>	Desta oração de Daniel podemos tirar cinco lições preciosas, cinco princípios básicos que também devemos aplicar em nosso relacionamento com Deus.</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797050"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797050" algn="l"/>
                <a:tab pos="2247900" algn="l"/>
                <a:tab pos="2603500" algn="l"/>
              </a:tabLst>
            </a:pPr>
            <a:r>
              <a:rPr lang="pt-BR" dirty="0" smtClean="0"/>
              <a:t>	1. 	A Ocasião (9:1-2)</a:t>
            </a:r>
          </a:p>
          <a:p>
            <a:pPr marL="857250" lvl="1" indent="-457200">
              <a:buNone/>
              <a:tabLst>
                <a:tab pos="898525" algn="l"/>
                <a:tab pos="1347788" algn="l"/>
                <a:tab pos="1797050" algn="l"/>
                <a:tab pos="2247900" algn="l"/>
                <a:tab pos="2603500" algn="l"/>
              </a:tabLst>
            </a:pPr>
            <a:r>
              <a:rPr lang="pt-BR" dirty="0" smtClean="0"/>
              <a:t> </a:t>
            </a:r>
          </a:p>
          <a:p>
            <a:pPr marL="457200" indent="-457200">
              <a:buNone/>
              <a:tabLst>
                <a:tab pos="898525" algn="l"/>
                <a:tab pos="1347788" algn="l"/>
                <a:tab pos="1797050" algn="l"/>
                <a:tab pos="2247900" algn="l"/>
                <a:tab pos="2603500" algn="l"/>
              </a:tabLst>
            </a:pPr>
            <a:r>
              <a:rPr lang="pt-BR" dirty="0" smtClean="0"/>
              <a:t>	NOTE: Setenta Anos de Cativeiro - Deus mandou o povo de Israel de guardar o ano </a:t>
            </a:r>
            <a:r>
              <a:rPr lang="pt-BR" dirty="0" err="1" smtClean="0"/>
              <a:t>sabático</a:t>
            </a:r>
            <a:r>
              <a:rPr lang="pt-BR" dirty="0" smtClean="0"/>
              <a:t> quando entraram na terra prometida (</a:t>
            </a:r>
            <a:r>
              <a:rPr lang="pt-BR" dirty="0" err="1" smtClean="0"/>
              <a:t>Lev</a:t>
            </a:r>
            <a:r>
              <a:rPr lang="pt-BR" dirty="0" smtClean="0"/>
              <a:t>. 25:2-4). Durante esse ano de repou­so, a terra não era lavrada, o fruto era livre, e a confiança do povo em Deus era provada. Aprendemos de Deu. 31:10-13, que este ano era empregado para dar instrução religiosa ao povo. Durante os 490 anos da monarquia, esta lei não foi observada, como devia ter sido por 70 vezes. Por isso, foram dados ao povo 70 anos de cativeiro.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357188" lvl="1" indent="-357188">
              <a:buNone/>
              <a:tabLst>
                <a:tab pos="898525" algn="l"/>
              </a:tabLst>
            </a:pPr>
            <a:endParaRPr lang="pt-BR" dirty="0" smtClean="0"/>
          </a:p>
          <a:p>
            <a:pPr marL="357188" lvl="1" indent="-357188">
              <a:buNone/>
              <a:tabLst>
                <a:tab pos="898525" algn="l"/>
              </a:tabLst>
            </a:pPr>
            <a:r>
              <a:rPr lang="pt-BR" dirty="0" smtClean="0"/>
              <a:t>	Evidentemente Daniel estava com medo que talvez Deus iria estender o cativeiro por causa do pecado do povo. Daniel reconheceu que </a:t>
            </a:r>
            <a:r>
              <a:rPr lang="pt-BR" dirty="0" smtClean="0"/>
              <a:t>a </a:t>
            </a:r>
            <a:r>
              <a:rPr lang="pt-BR" dirty="0" smtClean="0"/>
              <a:t>maior necessidade era o perdão de Deus baseado na sua graça, em vez </a:t>
            </a:r>
            <a:r>
              <a:rPr lang="pt-BR" dirty="0" smtClean="0"/>
              <a:t>do </a:t>
            </a:r>
            <a:r>
              <a:rPr lang="pt-BR" dirty="0" smtClean="0"/>
              <a:t>pedido em si.</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r>
              <a:rPr lang="pt-BR" dirty="0" smtClean="0"/>
              <a:t> </a:t>
            </a:r>
          </a:p>
          <a:p>
            <a:pPr marL="357188" lvl="1" indent="-357188">
              <a:buNone/>
              <a:tabLst>
                <a:tab pos="898525" algn="l"/>
              </a:tabLst>
            </a:pPr>
            <a:r>
              <a:rPr lang="pt-BR" i="1" dirty="0" smtClean="0"/>
              <a:t>3 </a:t>
            </a:r>
            <a:r>
              <a:rPr lang="pt-BR" i="1" dirty="0"/>
              <a:t>E eu dirigi o meu rosto ao Senhor Deus, para o buscar com oração e súplicas, com jejum, e saco e cinza. 4 E orei ao SENHOR meu Deus, e confessei, e disse: Ah! Senhor! Deus grande e tremendo, que guardas a aliança e a misericórdia para com os que te amam e guardam os teus mandamentos</a:t>
            </a:r>
            <a:r>
              <a:rPr lang="pt-BR" i="1" dirty="0" smtClean="0"/>
              <a:t>;...</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r>
              <a:rPr lang="pt-BR" dirty="0" smtClean="0"/>
              <a:t> </a:t>
            </a:r>
          </a:p>
          <a:p>
            <a:pPr marL="357188" lvl="1" indent="-357188">
              <a:buNone/>
              <a:tabLst>
                <a:tab pos="898525" algn="l"/>
              </a:tabLst>
            </a:pPr>
            <a:r>
              <a:rPr lang="pt-BR" i="1" dirty="0" smtClean="0"/>
              <a:t>...  </a:t>
            </a:r>
            <a:r>
              <a:rPr lang="pt-BR" i="1" dirty="0"/>
              <a:t>5 Pecamos, e cometemos </a:t>
            </a:r>
            <a:r>
              <a:rPr lang="pt-BR" i="1" dirty="0" err="1"/>
              <a:t>iniqüidades</a:t>
            </a:r>
            <a:r>
              <a:rPr lang="pt-BR" i="1" dirty="0"/>
              <a:t>, e procedemos impiamente, e fomos rebeldes, apartando-nos dos teus mandamentos e dos teus juízos</a:t>
            </a:r>
            <a:r>
              <a:rPr lang="pt-BR" i="1" dirty="0" smtClean="0"/>
              <a:t>;  </a:t>
            </a:r>
            <a:r>
              <a:rPr lang="pt-BR" i="1" dirty="0"/>
              <a:t>6 E não demos ouvidos aos teus servos, os profetas, que em teu nome falaram aos nossos reis, aos nossos príncipes, e a nossos pais, como também a todo o povo da terra.</a:t>
            </a:r>
            <a:endParaRPr lang="pt-BR" i="1" dirty="0" smtClean="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19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2782414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30578BFF-FD5B-457B-8B99-B3BC5F2C8C8C}" type="slidenum">
              <a:rPr lang="pt-BR" smtClean="0">
                <a:solidFill>
                  <a:prstClr val="white"/>
                </a:solidFill>
              </a:rPr>
              <a:pPr/>
              <a:t>2</a:t>
            </a:fld>
            <a:endParaRPr lang="pt-BR" dirty="0">
              <a:solidFill>
                <a:prstClr val="white"/>
              </a:solidFill>
            </a:endParaRPr>
          </a:p>
        </p:txBody>
      </p:sp>
      <p:graphicFrame>
        <p:nvGraphicFramePr>
          <p:cNvPr id="6" name="Objeto 5"/>
          <p:cNvGraphicFramePr>
            <a:graphicFrameLocks noChangeAspect="1"/>
          </p:cNvGraphicFramePr>
          <p:nvPr>
            <p:extLst/>
          </p:nvPr>
        </p:nvGraphicFramePr>
        <p:xfrm>
          <a:off x="101600" y="862013"/>
          <a:ext cx="8942388" cy="5135562"/>
        </p:xfrm>
        <a:graphic>
          <a:graphicData uri="http://schemas.openxmlformats.org/presentationml/2006/ole">
            <mc:AlternateContent xmlns:mc="http://schemas.openxmlformats.org/markup-compatibility/2006">
              <mc:Choice xmlns:v="urn:schemas-microsoft-com:vml" Requires="v">
                <p:oleObj spid="_x0000_s1099" name="Documento" r:id="rId3" imgW="8941880" imgH="5135495" progId="Word.Document.12">
                  <p:embed/>
                </p:oleObj>
              </mc:Choice>
              <mc:Fallback>
                <p:oleObj name="Documento" r:id="rId3" imgW="8941880" imgH="5135495" progId="Word.Document.12">
                  <p:embed/>
                  <p:pic>
                    <p:nvPicPr>
                      <p:cNvPr id="0" name=""/>
                      <p:cNvPicPr/>
                      <p:nvPr/>
                    </p:nvPicPr>
                    <p:blipFill>
                      <a:blip r:embed="rId4"/>
                      <a:stretch>
                        <a:fillRect/>
                      </a:stretch>
                    </p:blipFill>
                    <p:spPr>
                      <a:xfrm>
                        <a:off x="101600" y="862013"/>
                        <a:ext cx="8942388" cy="5135562"/>
                      </a:xfrm>
                      <a:prstGeom prst="rect">
                        <a:avLst/>
                      </a:prstGeom>
                    </p:spPr>
                  </p:pic>
                </p:oleObj>
              </mc:Fallback>
            </mc:AlternateContent>
          </a:graphicData>
        </a:graphic>
      </p:graphicFrame>
    </p:spTree>
    <p:extLst>
      <p:ext uri="{BB962C8B-B14F-4D97-AF65-F5344CB8AC3E}">
        <p14:creationId xmlns:p14="http://schemas.microsoft.com/office/powerpoint/2010/main" val="1338633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r>
              <a:rPr lang="pt-BR" dirty="0" smtClean="0"/>
              <a:t> </a:t>
            </a:r>
          </a:p>
          <a:p>
            <a:pPr marL="357188" lvl="1" indent="-357188">
              <a:buNone/>
              <a:tabLst>
                <a:tab pos="898525" algn="l"/>
              </a:tabLst>
            </a:pPr>
            <a:r>
              <a:rPr lang="pt-BR" dirty="0" smtClean="0"/>
              <a:t>	A palavra "oração" quer dizer intercessão. Daniel estava orando para seu povo, não para si mesmo. É uma das mais longas orações achada no Velho Testamento. O fato que ele buscou Deus "com jejum, e saco e cinza" mostra </a:t>
            </a:r>
            <a:r>
              <a:rPr lang="pt-BR" dirty="0" smtClean="0"/>
              <a:t>sua </a:t>
            </a:r>
            <a:r>
              <a:rPr lang="pt-BR" dirty="0" smtClean="0"/>
              <a:t>atitude de humildade. </a:t>
            </a:r>
            <a:r>
              <a:rPr lang="pt-BR" dirty="0" smtClean="0"/>
              <a:t>Estas </a:t>
            </a:r>
            <a:r>
              <a:rPr lang="pt-BR" dirty="0" smtClean="0"/>
              <a:t>três ações eram o costume daquele época para mostrar </a:t>
            </a:r>
            <a:r>
              <a:rPr lang="pt-BR" dirty="0" smtClean="0"/>
              <a:t>um </a:t>
            </a:r>
            <a:r>
              <a:rPr lang="pt-BR" dirty="0" smtClean="0"/>
              <a:t>coração realmente </a:t>
            </a:r>
            <a:r>
              <a:rPr lang="pt-BR" dirty="0" smtClean="0"/>
              <a:t>contrito </a:t>
            </a:r>
            <a:r>
              <a:rPr lang="pt-BR" dirty="0" smtClean="0"/>
              <a:t>(Ez. 8.23, </a:t>
            </a:r>
            <a:r>
              <a:rPr lang="pt-BR" dirty="0" err="1" smtClean="0"/>
              <a:t>Ne</a:t>
            </a:r>
            <a:r>
              <a:rPr lang="pt-BR" dirty="0" smtClean="0"/>
              <a:t>. 9.1, </a:t>
            </a:r>
            <a:r>
              <a:rPr lang="pt-BR" dirty="0" err="1" smtClean="0"/>
              <a:t>Es</a:t>
            </a:r>
            <a:r>
              <a:rPr lang="pt-BR" dirty="0" smtClean="0"/>
              <a:t>. 4.1,3,16, Jó 2.12 e Jonas 3.5-6).</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34891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da 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r>
              <a:rPr lang="pt-BR" dirty="0" smtClean="0"/>
              <a:t> </a:t>
            </a:r>
          </a:p>
          <a:p>
            <a:pPr marL="357188" lvl="1" indent="-357188">
              <a:buNone/>
              <a:tabLst>
                <a:tab pos="898525" algn="l"/>
              </a:tabLst>
            </a:pPr>
            <a:r>
              <a:rPr lang="pt-BR" dirty="0" smtClean="0"/>
              <a:t>	Daniel invocou o nome pessoal de Deus, "Senhor" ou "Jeová", que é somente encontrado aqui neste capítulo, mas é usado sete vezes (vs. 4, 8, 10, 13, 14, 14, 20). Este nome mostra Deus como aquele que mantenha seu concerto com seu povo.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endParaRPr lang="pt-BR" sz="1600" dirty="0" smtClean="0"/>
          </a:p>
          <a:p>
            <a:pPr marL="357188" lvl="1" indent="-357188">
              <a:buNone/>
              <a:tabLst>
                <a:tab pos="898525" algn="l"/>
              </a:tabLst>
            </a:pPr>
            <a:r>
              <a:rPr lang="pt-BR" dirty="0" smtClean="0"/>
              <a:t>	Daniel mostra que o peso desta oração é confissão. Os pecados que Daniel confessa são principalmente aqueles de Israel, em que ele mesmo tinha pouco envolvimen­to, se tinha. Mas ainda Daniel confessou como ele era tão culpado como os outros. Mais uma vez Daniel mostra </a:t>
            </a:r>
            <a:r>
              <a:rPr lang="pt-BR" dirty="0" smtClean="0"/>
              <a:t>sua </a:t>
            </a:r>
            <a:r>
              <a:rPr lang="pt-BR" dirty="0" smtClean="0"/>
              <a:t>humildade diante de Deus, e aqui também seu amor para seu povo. Este espírito foi achado mais tarde também em Esdras (9.5-15 e também capítulo 1).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da 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endParaRPr lang="pt-BR" sz="1600" dirty="0" smtClean="0"/>
          </a:p>
          <a:p>
            <a:pPr marL="357188" lvl="1" indent="-357188">
              <a:buNone/>
              <a:tabLst>
                <a:tab pos="898525" algn="l"/>
              </a:tabLst>
            </a:pPr>
            <a:r>
              <a:rPr lang="pt-BR" dirty="0" smtClean="0"/>
              <a:t>	A frase "Deus grande e tremendo, que guardas o concerto e a misericórdia" mostra dois pensamentos em contraste: o grandeza de Deus o exalta bem acima dos homens, mas sua fidelidade e misericórdia o traz perto do homem. Deus não somente deve ser tremido, por causa da sua grandeza e justiça, mas também deve ser amado por causa do seu amor para com o homem.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endParaRPr lang="pt-BR" sz="1600" dirty="0" smtClean="0"/>
          </a:p>
          <a:p>
            <a:pPr marL="357188" lvl="1" indent="-357188">
              <a:buNone/>
              <a:tabLst>
                <a:tab pos="898525" algn="l"/>
              </a:tabLst>
            </a:pPr>
            <a:r>
              <a:rPr lang="pt-BR" dirty="0" smtClean="0"/>
              <a:t>	Daniel mostra que aqueles que podem esperar as bênçãos de Deus são aqueles que o amam em volta e obedecem seus mandamentos. Realmente obediência é amor demonstrado.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endParaRPr lang="pt-BR" sz="1600" dirty="0" smtClean="0"/>
          </a:p>
          <a:p>
            <a:pPr marL="357188" lvl="1" indent="-357188">
              <a:buNone/>
              <a:tabLst>
                <a:tab pos="898525" algn="l"/>
              </a:tabLst>
            </a:pPr>
            <a:r>
              <a:rPr lang="pt-BR" dirty="0" smtClean="0"/>
              <a:t>	Daniel começa sua confissão usando quatro verbos para dar ênfase sobre o pecado do povo: "pecamos" (errar o alvo), "cometemos iniquidade" (agir com perversidade), "procedemos impiamente" (fazer pecado conhecido) e "fomos rebeldes" (desafiar autorida­de). Israel pecou contra Deus em que apartou dos "teus mandamentos (comandos autoritários de Deus) e dos teus juízos (produto do juízo sábio de Deus)".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endParaRPr lang="pt-BR" sz="1600" dirty="0" smtClean="0"/>
          </a:p>
          <a:p>
            <a:pPr marL="357188" lvl="1" indent="-357188">
              <a:buNone/>
              <a:tabLst>
                <a:tab pos="898525" algn="l"/>
              </a:tabLst>
            </a:pPr>
            <a:r>
              <a:rPr lang="pt-BR" dirty="0" smtClean="0"/>
              <a:t>	O povo não somente desobedeceu a Deus, mas também recusou ouvir a voz de Deus através dos profetas e arrepender dos seus pecados. Assim o povo era </a:t>
            </a:r>
            <a:r>
              <a:rPr lang="pt-BR" dirty="0" smtClean="0"/>
              <a:t>culpado duas </a:t>
            </a:r>
            <a:r>
              <a:rPr lang="pt-BR" dirty="0" smtClean="0"/>
              <a:t>vezes. Todos eram culpados deste o rei até o povo da terra.</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a:t>
            </a:r>
          </a:p>
          <a:p>
            <a:pPr marL="357188" lvl="1" indent="-357188">
              <a:buNone/>
              <a:tabLst>
                <a:tab pos="898525" algn="l"/>
              </a:tabLst>
            </a:pPr>
            <a:endParaRPr lang="pt-BR" sz="1600" dirty="0" smtClean="0"/>
          </a:p>
          <a:p>
            <a:pPr marL="357188" lvl="1" indent="-357188">
              <a:buNone/>
              <a:tabLst>
                <a:tab pos="898525" algn="l"/>
              </a:tabLst>
            </a:pPr>
            <a:r>
              <a:rPr lang="pt-BR" dirty="0" smtClean="0"/>
              <a:t>	A primeira lição que devemos notar é a humildade de Daniel para se </a:t>
            </a:r>
            <a:r>
              <a:rPr lang="pt-BR" dirty="0" smtClean="0"/>
              <a:t>identificar </a:t>
            </a:r>
            <a:r>
              <a:rPr lang="pt-BR" dirty="0" smtClean="0"/>
              <a:t>com seu povo em seu pecado. Daniel falou "pecamos"! Será que Daniel realmente pecou. Sim, Daniel era um pecador, talvez não tão depravado como alguns outros, mas ele reconheceu que não era culpado também. Será que </a:t>
            </a:r>
            <a:r>
              <a:rPr lang="pt-BR" dirty="0" smtClean="0"/>
              <a:t>nós </a:t>
            </a:r>
            <a:r>
              <a:rPr lang="pt-BR" dirty="0" smtClean="0"/>
              <a:t>temos </a:t>
            </a:r>
            <a:r>
              <a:rPr lang="pt-BR" dirty="0" smtClean="0"/>
              <a:t>a mesma </a:t>
            </a:r>
            <a:r>
              <a:rPr lang="pt-BR" dirty="0" smtClean="0"/>
              <a:t>humilde e percepção de Daniel? </a:t>
            </a:r>
          </a:p>
          <a:p>
            <a:pPr marL="357188" lvl="1" indent="-357188">
              <a:buNone/>
              <a:tabLst>
                <a:tab pos="898525" algn="l"/>
              </a:tabLst>
            </a:pPr>
            <a:endParaRPr lang="pt-BR" dirty="0" smtClean="0"/>
          </a:p>
          <a:p>
            <a:pPr marL="357188" indent="-357188">
              <a:buNone/>
            </a:pPr>
            <a:endParaRPr lang="pt-BR" dirty="0" smtClean="0"/>
          </a:p>
          <a:p>
            <a:pPr marL="357188" indent="-357188">
              <a:buNone/>
            </a:pPr>
            <a:endParaRPr lang="pt-BR" dirty="0" smtClean="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		</a:t>
            </a:r>
          </a:p>
          <a:p>
            <a:pPr marL="1874838" lvl="1" indent="-1874838">
              <a:buNone/>
              <a:tabLst>
                <a:tab pos="898525" algn="l"/>
                <a:tab pos="1347788" algn="l"/>
                <a:tab pos="1874838" algn="l"/>
                <a:tab pos="2247900" algn="l"/>
                <a:tab pos="2603500" algn="l"/>
              </a:tabLst>
            </a:pPr>
            <a:r>
              <a:rPr lang="pt-BR" dirty="0" smtClean="0"/>
              <a:t>		b. 	Merecemos o julgamento (9:7-8)</a:t>
            </a:r>
          </a:p>
          <a:p>
            <a:pPr marL="357188" lvl="1" indent="0">
              <a:buNone/>
              <a:tabLst>
                <a:tab pos="898525" algn="l"/>
                <a:tab pos="1347788" algn="l"/>
                <a:tab pos="1874838" algn="l"/>
                <a:tab pos="2247900" algn="l"/>
                <a:tab pos="2603500" algn="l"/>
              </a:tabLst>
            </a:pPr>
            <a:endParaRPr lang="pt-BR" sz="1600" dirty="0"/>
          </a:p>
          <a:p>
            <a:pPr marL="346075" indent="-346075">
              <a:buNone/>
              <a:tabLst>
                <a:tab pos="898525" algn="l"/>
                <a:tab pos="1347788" algn="l"/>
                <a:tab pos="1874838" algn="l"/>
                <a:tab pos="2247900" algn="l"/>
                <a:tab pos="2603500" algn="l"/>
              </a:tabLst>
            </a:pPr>
            <a:r>
              <a:rPr lang="pt-BR" sz="2300" i="1" dirty="0" smtClean="0"/>
              <a:t>7 </a:t>
            </a:r>
            <a:r>
              <a:rPr lang="pt-BR" sz="2300" i="1" dirty="0"/>
              <a:t>A ti, ó Senhor, pertence a justiça, mas a nós a confusão de rosto, como hoje se vê; aos homens de Judá, e aos moradores de Jerusalém, e a todo o Israel, aos de perto e aos de longe, em todas as terras por onde os tens lançado, por causa das suas rebeliões que cometeram contra ti</a:t>
            </a:r>
            <a:r>
              <a:rPr lang="pt-BR" sz="2300" i="1" dirty="0" smtClean="0"/>
              <a:t>.  </a:t>
            </a:r>
            <a:r>
              <a:rPr lang="pt-BR" sz="2300" i="1" dirty="0"/>
              <a:t>8 Ó Senhor, a nós pertence a confusão de rosto, aos nossos reis, aos nossos príncipes, e a nossos pais, porque pecamos contra ti.</a:t>
            </a:r>
            <a:endParaRPr lang="pt-BR" sz="2300" i="1" dirty="0" smtClean="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		</a:t>
            </a:r>
          </a:p>
          <a:p>
            <a:pPr marL="1874838" lvl="1" indent="-1874838">
              <a:buNone/>
              <a:tabLst>
                <a:tab pos="898525" algn="l"/>
                <a:tab pos="1347788" algn="l"/>
                <a:tab pos="1874838" algn="l"/>
                <a:tab pos="2247900" algn="l"/>
                <a:tab pos="2603500" algn="l"/>
              </a:tabLst>
            </a:pPr>
            <a:r>
              <a:rPr lang="pt-BR" dirty="0" smtClean="0"/>
              <a:t>		b. 	Merecemos o julgamento (9:7-8)</a:t>
            </a:r>
          </a:p>
          <a:p>
            <a:pPr marL="1874838" lvl="1" indent="-1874838">
              <a:buNone/>
              <a:tabLst>
                <a:tab pos="898525" algn="l"/>
                <a:tab pos="1347788" algn="l"/>
                <a:tab pos="1874838"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Nesta parte da oração vimos a justiça de Deus e vergonha do povo. A frase "confusão de rosto" tem a </a:t>
            </a:r>
            <a:r>
              <a:rPr lang="pt-BR" dirty="0" err="1" smtClean="0"/>
              <a:t>idéia</a:t>
            </a:r>
            <a:r>
              <a:rPr lang="pt-BR" dirty="0" smtClean="0"/>
              <a:t> de vergonha. Deus era certo e justo no seu tratamento de Israel. O povo mereceu o julgamento e só podia enfrentar Deus com vergonha, sabendo que eram culpados. Daniel usa três frases para indicar toda a nação: "Judá", "moradores de Jerusalém" e "Israel".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29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419067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30578BFF-FD5B-457B-8B99-B3BC5F2C8C8C}" type="slidenum">
              <a:rPr lang="pt-BR" smtClean="0">
                <a:solidFill>
                  <a:prstClr val="white"/>
                </a:solidFill>
              </a:rPr>
              <a:pPr/>
              <a:t>3</a:t>
            </a:fld>
            <a:endParaRPr lang="pt-BR" dirty="0">
              <a:solidFill>
                <a:prstClr val="white"/>
              </a:solidFill>
            </a:endParaRPr>
          </a:p>
        </p:txBody>
      </p:sp>
      <p:pic>
        <p:nvPicPr>
          <p:cNvPr id="5" name="Picture 6" descr="el-sueno-de-nabucodonosor.jpg"/>
          <p:cNvPicPr>
            <a:picLocks noChangeAspect="1"/>
          </p:cNvPicPr>
          <p:nvPr/>
        </p:nvPicPr>
        <p:blipFill>
          <a:blip r:embed="rId2" cstate="print"/>
          <a:stretch>
            <a:fillRect/>
          </a:stretch>
        </p:blipFill>
        <p:spPr>
          <a:xfrm>
            <a:off x="3100363" y="137160"/>
            <a:ext cx="2606842" cy="3200400"/>
          </a:xfrm>
          <a:prstGeom prst="rect">
            <a:avLst/>
          </a:prstGeom>
          <a:ln w="19050">
            <a:solidFill>
              <a:schemeClr val="tx1"/>
            </a:solidFill>
          </a:ln>
        </p:spPr>
      </p:pic>
      <p:sp>
        <p:nvSpPr>
          <p:cNvPr id="6" name="CaixaDeTexto 5"/>
          <p:cNvSpPr txBox="1"/>
          <p:nvPr/>
        </p:nvSpPr>
        <p:spPr>
          <a:xfrm>
            <a:off x="3475568" y="2852936"/>
            <a:ext cx="1872208" cy="369332"/>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pt-BR" b="1" dirty="0" smtClean="0"/>
              <a:t>CAPÍTULO 2</a:t>
            </a:r>
            <a:endParaRPr lang="pt-BR" b="1" dirty="0"/>
          </a:p>
        </p:txBody>
      </p:sp>
      <p:grpSp>
        <p:nvGrpSpPr>
          <p:cNvPr id="8" name="Grupo 7"/>
          <p:cNvGrpSpPr/>
          <p:nvPr/>
        </p:nvGrpSpPr>
        <p:grpSpPr>
          <a:xfrm>
            <a:off x="200720" y="3524056"/>
            <a:ext cx="2520280" cy="3200400"/>
            <a:chOff x="395536" y="2420888"/>
            <a:chExt cx="4392488" cy="4119471"/>
          </a:xfrm>
        </p:grpSpPr>
        <p:pic>
          <p:nvPicPr>
            <p:cNvPr id="9" name="Picture 8" descr="http://herancajudaica.files.wordpress.com/2012/11/daniel-4-iii.png?w=620"/>
            <p:cNvPicPr>
              <a:picLocks noChangeAspect="1" noChangeArrowheads="1"/>
            </p:cNvPicPr>
            <p:nvPr/>
          </p:nvPicPr>
          <p:blipFill>
            <a:blip r:embed="rId3" cstate="print"/>
            <a:srcRect/>
            <a:stretch>
              <a:fillRect/>
            </a:stretch>
          </p:blipFill>
          <p:spPr bwMode="auto">
            <a:xfrm>
              <a:off x="1691680" y="4221088"/>
              <a:ext cx="3096344" cy="2319271"/>
            </a:xfrm>
            <a:prstGeom prst="rect">
              <a:avLst/>
            </a:prstGeom>
            <a:noFill/>
          </p:spPr>
        </p:pic>
        <p:pic>
          <p:nvPicPr>
            <p:cNvPr id="10" name="Picture 6" descr="http://3.bp.blogspot.com/-zNGuteQ_WMk/UQMk22fJe-I/AAAAAAAAGe8/7F1D0zyGmGM/s1600/prega%C3%A7%C3%A3o+nabucodonosor+daniel+4+sonho+%C3%A1rvore.jpg"/>
            <p:cNvPicPr>
              <a:picLocks noChangeAspect="1" noChangeArrowheads="1"/>
            </p:cNvPicPr>
            <p:nvPr/>
          </p:nvPicPr>
          <p:blipFill>
            <a:blip r:embed="rId4" cstate="print"/>
            <a:srcRect/>
            <a:stretch>
              <a:fillRect/>
            </a:stretch>
          </p:blipFill>
          <p:spPr bwMode="auto">
            <a:xfrm>
              <a:off x="395536" y="2420888"/>
              <a:ext cx="3061366" cy="2304256"/>
            </a:xfrm>
            <a:prstGeom prst="rect">
              <a:avLst/>
            </a:prstGeom>
            <a:noFill/>
          </p:spPr>
        </p:pic>
      </p:grpSp>
      <p:sp>
        <p:nvSpPr>
          <p:cNvPr id="11" name="CaixaDeTexto 10"/>
          <p:cNvSpPr txBox="1"/>
          <p:nvPr/>
        </p:nvSpPr>
        <p:spPr>
          <a:xfrm>
            <a:off x="387905" y="6191577"/>
            <a:ext cx="1872208" cy="369332"/>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pt-BR" b="1" dirty="0" smtClean="0"/>
              <a:t>CAPÍTULO 4</a:t>
            </a:r>
            <a:endParaRPr lang="pt-BR" b="1" dirty="0"/>
          </a:p>
        </p:txBody>
      </p:sp>
      <p:pic>
        <p:nvPicPr>
          <p:cNvPr id="12" name="Picture 4" descr="d.jpg"/>
          <p:cNvPicPr>
            <a:picLocks noGrp="1" noChangeAspect="1"/>
          </p:cNvPicPr>
          <p:nvPr>
            <p:ph idx="1"/>
          </p:nvPr>
        </p:nvPicPr>
        <p:blipFill>
          <a:blip r:embed="rId5" cstate="print"/>
          <a:stretch>
            <a:fillRect/>
          </a:stretch>
        </p:blipFill>
        <p:spPr>
          <a:xfrm>
            <a:off x="214663" y="137160"/>
            <a:ext cx="2464308" cy="3200400"/>
          </a:xfrm>
          <a:prstGeom prst="rect">
            <a:avLst/>
          </a:prstGeom>
          <a:ln w="19050">
            <a:solidFill>
              <a:schemeClr val="tx1"/>
            </a:solidFill>
          </a:ln>
        </p:spPr>
      </p:pic>
      <p:sp>
        <p:nvSpPr>
          <p:cNvPr id="13" name="CaixaDeTexto 12"/>
          <p:cNvSpPr txBox="1"/>
          <p:nvPr/>
        </p:nvSpPr>
        <p:spPr>
          <a:xfrm>
            <a:off x="467544" y="2852936"/>
            <a:ext cx="1872208" cy="369332"/>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pt-BR" b="1" dirty="0" smtClean="0"/>
              <a:t>CAPÍTULO 1</a:t>
            </a:r>
            <a:endParaRPr lang="pt-BR" b="1" dirty="0"/>
          </a:p>
        </p:txBody>
      </p:sp>
      <p:pic>
        <p:nvPicPr>
          <p:cNvPr id="14" name="Picture 11" descr="images4.jpg"/>
          <p:cNvPicPr>
            <a:picLocks noChangeAspect="1"/>
          </p:cNvPicPr>
          <p:nvPr/>
        </p:nvPicPr>
        <p:blipFill>
          <a:blip r:embed="rId6" cstate="print"/>
          <a:stretch>
            <a:fillRect/>
          </a:stretch>
        </p:blipFill>
        <p:spPr>
          <a:xfrm>
            <a:off x="6128597" y="140804"/>
            <a:ext cx="2397211" cy="3200400"/>
          </a:xfrm>
          <a:prstGeom prst="rect">
            <a:avLst/>
          </a:prstGeom>
          <a:ln w="19050">
            <a:solidFill>
              <a:schemeClr val="tx1"/>
            </a:solidFill>
          </a:ln>
        </p:spPr>
      </p:pic>
      <p:sp>
        <p:nvSpPr>
          <p:cNvPr id="15" name="CaixaDeTexto 14"/>
          <p:cNvSpPr txBox="1"/>
          <p:nvPr/>
        </p:nvSpPr>
        <p:spPr>
          <a:xfrm>
            <a:off x="6391098" y="2852936"/>
            <a:ext cx="1872208" cy="369332"/>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pt-BR" b="1" dirty="0" smtClean="0"/>
              <a:t>CAPÍTULO 3</a:t>
            </a:r>
            <a:endParaRPr lang="pt-BR" b="1" dirty="0"/>
          </a:p>
        </p:txBody>
      </p:sp>
      <p:sp>
        <p:nvSpPr>
          <p:cNvPr id="2" name="CaixaDeTexto 1"/>
          <p:cNvSpPr txBox="1"/>
          <p:nvPr/>
        </p:nvSpPr>
        <p:spPr>
          <a:xfrm>
            <a:off x="472371" y="3524056"/>
            <a:ext cx="2088232" cy="369332"/>
          </a:xfrm>
          <a:prstGeom prst="rect">
            <a:avLst/>
          </a:prstGeom>
          <a:solidFill>
            <a:schemeClr val="accent6"/>
          </a:solidFill>
          <a:ln>
            <a:solidFill>
              <a:schemeClr val="tx1"/>
            </a:solidFill>
          </a:ln>
        </p:spPr>
        <p:txBody>
          <a:bodyPr wrap="square" rtlCol="0">
            <a:spAutoFit/>
          </a:bodyPr>
          <a:lstStyle/>
          <a:p>
            <a:pPr algn="ctr"/>
            <a:r>
              <a:rPr lang="pt-BR" dirty="0"/>
              <a:t>Á</a:t>
            </a:r>
            <a:r>
              <a:rPr lang="pt-BR" dirty="0" smtClean="0"/>
              <a:t>RVORE</a:t>
            </a:r>
            <a:endParaRPr lang="pt-BR" dirty="0"/>
          </a:p>
        </p:txBody>
      </p:sp>
      <p:sp>
        <p:nvSpPr>
          <p:cNvPr id="16" name="CaixaDeTexto 15"/>
          <p:cNvSpPr txBox="1"/>
          <p:nvPr/>
        </p:nvSpPr>
        <p:spPr>
          <a:xfrm>
            <a:off x="6283086" y="137160"/>
            <a:ext cx="2088232" cy="369332"/>
          </a:xfrm>
          <a:prstGeom prst="rect">
            <a:avLst/>
          </a:prstGeom>
          <a:solidFill>
            <a:schemeClr val="accent6"/>
          </a:solidFill>
          <a:ln>
            <a:solidFill>
              <a:schemeClr val="tx1"/>
            </a:solidFill>
          </a:ln>
        </p:spPr>
        <p:txBody>
          <a:bodyPr wrap="square" rtlCol="0">
            <a:spAutoFit/>
          </a:bodyPr>
          <a:lstStyle/>
          <a:p>
            <a:pPr algn="ctr"/>
            <a:r>
              <a:rPr lang="pt-BR" dirty="0" smtClean="0"/>
              <a:t>FORNALHA</a:t>
            </a:r>
            <a:endParaRPr lang="pt-BR" dirty="0"/>
          </a:p>
        </p:txBody>
      </p:sp>
      <p:sp>
        <p:nvSpPr>
          <p:cNvPr id="17" name="CaixaDeTexto 16"/>
          <p:cNvSpPr txBox="1"/>
          <p:nvPr/>
        </p:nvSpPr>
        <p:spPr>
          <a:xfrm>
            <a:off x="3359668" y="137160"/>
            <a:ext cx="2088232" cy="369332"/>
          </a:xfrm>
          <a:prstGeom prst="rect">
            <a:avLst/>
          </a:prstGeom>
          <a:solidFill>
            <a:schemeClr val="accent6"/>
          </a:solidFill>
          <a:ln>
            <a:solidFill>
              <a:schemeClr val="tx1"/>
            </a:solidFill>
          </a:ln>
        </p:spPr>
        <p:txBody>
          <a:bodyPr wrap="square" rtlCol="0">
            <a:spAutoFit/>
          </a:bodyPr>
          <a:lstStyle/>
          <a:p>
            <a:pPr algn="ctr"/>
            <a:r>
              <a:rPr lang="pt-BR" dirty="0" smtClean="0"/>
              <a:t>ESTÁTUA</a:t>
            </a:r>
            <a:endParaRPr lang="pt-BR" dirty="0"/>
          </a:p>
        </p:txBody>
      </p:sp>
      <p:sp>
        <p:nvSpPr>
          <p:cNvPr id="18" name="CaixaDeTexto 17"/>
          <p:cNvSpPr txBox="1"/>
          <p:nvPr/>
        </p:nvSpPr>
        <p:spPr>
          <a:xfrm>
            <a:off x="467544" y="137160"/>
            <a:ext cx="2088232" cy="369332"/>
          </a:xfrm>
          <a:prstGeom prst="rect">
            <a:avLst/>
          </a:prstGeom>
          <a:solidFill>
            <a:schemeClr val="accent6"/>
          </a:solidFill>
          <a:ln>
            <a:solidFill>
              <a:schemeClr val="tx1"/>
            </a:solidFill>
          </a:ln>
        </p:spPr>
        <p:txBody>
          <a:bodyPr wrap="square" rtlCol="0">
            <a:spAutoFit/>
          </a:bodyPr>
          <a:lstStyle/>
          <a:p>
            <a:pPr algn="ctr"/>
            <a:r>
              <a:rPr lang="pt-BR" dirty="0" smtClean="0"/>
              <a:t>INTRODUÇÃO</a:t>
            </a:r>
            <a:endParaRPr lang="pt-BR" dirty="0"/>
          </a:p>
        </p:txBody>
      </p:sp>
      <p:pic>
        <p:nvPicPr>
          <p:cNvPr id="7" name="Imagem 6"/>
          <p:cNvPicPr>
            <a:picLocks noChangeAspect="1"/>
          </p:cNvPicPr>
          <p:nvPr/>
        </p:nvPicPr>
        <p:blipFill>
          <a:blip r:embed="rId7"/>
          <a:stretch>
            <a:fillRect/>
          </a:stretch>
        </p:blipFill>
        <p:spPr>
          <a:xfrm>
            <a:off x="3207026" y="3539586"/>
            <a:ext cx="2373086" cy="3201782"/>
          </a:xfrm>
          <a:prstGeom prst="rect">
            <a:avLst/>
          </a:prstGeom>
          <a:ln>
            <a:solidFill>
              <a:schemeClr val="tx1"/>
            </a:solidFill>
          </a:ln>
        </p:spPr>
      </p:pic>
      <p:sp>
        <p:nvSpPr>
          <p:cNvPr id="20" name="CaixaDeTexto 19"/>
          <p:cNvSpPr txBox="1"/>
          <p:nvPr/>
        </p:nvSpPr>
        <p:spPr>
          <a:xfrm>
            <a:off x="3479626" y="6191577"/>
            <a:ext cx="1872208" cy="369332"/>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pt-BR" b="1" dirty="0" smtClean="0"/>
              <a:t>CAPÍTULO 5</a:t>
            </a:r>
            <a:endParaRPr lang="pt-BR" b="1" dirty="0"/>
          </a:p>
        </p:txBody>
      </p:sp>
      <p:sp>
        <p:nvSpPr>
          <p:cNvPr id="21" name="CaixaDeTexto 20"/>
          <p:cNvSpPr txBox="1"/>
          <p:nvPr/>
        </p:nvSpPr>
        <p:spPr>
          <a:xfrm>
            <a:off x="3346570" y="3566096"/>
            <a:ext cx="2088232" cy="646331"/>
          </a:xfrm>
          <a:prstGeom prst="rect">
            <a:avLst/>
          </a:prstGeom>
          <a:solidFill>
            <a:schemeClr val="accent6"/>
          </a:solidFill>
          <a:ln>
            <a:solidFill>
              <a:schemeClr val="tx1"/>
            </a:solidFill>
          </a:ln>
        </p:spPr>
        <p:txBody>
          <a:bodyPr wrap="square" rtlCol="0">
            <a:spAutoFit/>
          </a:bodyPr>
          <a:lstStyle/>
          <a:p>
            <a:pPr algn="ctr"/>
            <a:r>
              <a:rPr lang="pt-BR" dirty="0" smtClean="0"/>
              <a:t>FESTA E QUEDA DE BELSAZAR</a:t>
            </a:r>
            <a:endParaRPr lang="pt-BR" dirty="0"/>
          </a:p>
        </p:txBody>
      </p:sp>
      <p:pic>
        <p:nvPicPr>
          <p:cNvPr id="3" name="Imagem 2"/>
          <p:cNvPicPr>
            <a:picLocks noChangeAspect="1"/>
          </p:cNvPicPr>
          <p:nvPr/>
        </p:nvPicPr>
        <p:blipFill>
          <a:blip r:embed="rId8"/>
          <a:stretch>
            <a:fillRect/>
          </a:stretch>
        </p:blipFill>
        <p:spPr>
          <a:xfrm>
            <a:off x="6128596" y="3508920"/>
            <a:ext cx="2397211" cy="3215536"/>
          </a:xfrm>
          <a:prstGeom prst="rect">
            <a:avLst/>
          </a:prstGeom>
        </p:spPr>
      </p:pic>
      <p:sp>
        <p:nvSpPr>
          <p:cNvPr id="23" name="CaixaDeTexto 22"/>
          <p:cNvSpPr txBox="1"/>
          <p:nvPr/>
        </p:nvSpPr>
        <p:spPr>
          <a:xfrm>
            <a:off x="6464705" y="6195703"/>
            <a:ext cx="1872208" cy="369332"/>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pt-BR" b="1" dirty="0" smtClean="0"/>
              <a:t>CAPÍTULO 6</a:t>
            </a:r>
            <a:endParaRPr lang="pt-BR" b="1" dirty="0"/>
          </a:p>
        </p:txBody>
      </p:sp>
      <p:sp>
        <p:nvSpPr>
          <p:cNvPr id="24" name="CaixaDeTexto 23"/>
          <p:cNvSpPr txBox="1"/>
          <p:nvPr/>
        </p:nvSpPr>
        <p:spPr>
          <a:xfrm>
            <a:off x="6331649" y="3570222"/>
            <a:ext cx="2088232" cy="369332"/>
          </a:xfrm>
          <a:prstGeom prst="rect">
            <a:avLst/>
          </a:prstGeom>
          <a:solidFill>
            <a:schemeClr val="accent6"/>
          </a:solidFill>
          <a:ln>
            <a:solidFill>
              <a:schemeClr val="tx1"/>
            </a:solidFill>
          </a:ln>
        </p:spPr>
        <p:txBody>
          <a:bodyPr wrap="square" rtlCol="0">
            <a:spAutoFit/>
          </a:bodyPr>
          <a:lstStyle/>
          <a:p>
            <a:pPr algn="ctr"/>
            <a:r>
              <a:rPr lang="pt-BR" dirty="0" smtClean="0"/>
              <a:t>COVA DE LEÕES</a:t>
            </a:r>
            <a:endParaRPr lang="pt-BR" dirty="0"/>
          </a:p>
        </p:txBody>
      </p:sp>
    </p:spTree>
    <p:extLst>
      <p:ext uri="{BB962C8B-B14F-4D97-AF65-F5344CB8AC3E}">
        <p14:creationId xmlns:p14="http://schemas.microsoft.com/office/powerpoint/2010/main" val="41139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2" grpId="0" animBg="1"/>
      <p:bldP spid="16" grpId="0" animBg="1"/>
      <p:bldP spid="17" grpId="0" animBg="1"/>
      <p:bldP spid="18" grpId="0" animBg="1"/>
      <p:bldP spid="20" grpId="0" animBg="1"/>
      <p:bldP spid="21"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		</a:t>
            </a:r>
          </a:p>
          <a:p>
            <a:pPr marL="1874838" lvl="1" indent="-1874838">
              <a:buNone/>
              <a:tabLst>
                <a:tab pos="898525" algn="l"/>
                <a:tab pos="1347788" algn="l"/>
                <a:tab pos="1874838" algn="l"/>
                <a:tab pos="2247900" algn="l"/>
                <a:tab pos="2603500" algn="l"/>
              </a:tabLst>
            </a:pPr>
            <a:r>
              <a:rPr lang="pt-BR" dirty="0" smtClean="0"/>
              <a:t>		b. 	Merecemos o julgamento (9:7-8)</a:t>
            </a:r>
          </a:p>
          <a:p>
            <a:pPr marL="1874838" lvl="1" indent="-1874838">
              <a:buNone/>
              <a:tabLst>
                <a:tab pos="898525" algn="l"/>
                <a:tab pos="1347788" algn="l"/>
                <a:tab pos="1874838"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Muitas vezes a Bíblia usa uma cidade, etc., para representar toda a nação. A Bíblia usa isso muito: uma parte representa o total. A palavra "prevaricação" tem a </a:t>
            </a:r>
            <a:r>
              <a:rPr lang="pt-BR" dirty="0" err="1" smtClean="0"/>
              <a:t>idéia</a:t>
            </a:r>
            <a:r>
              <a:rPr lang="pt-BR" dirty="0" smtClean="0"/>
              <a:t> de traiçoeiro e infiel. Israel prometeu obedecer </a:t>
            </a:r>
            <a:r>
              <a:rPr lang="pt-BR" dirty="0" smtClean="0"/>
              <a:t>a Deus</a:t>
            </a:r>
            <a:r>
              <a:rPr lang="pt-BR" dirty="0" smtClean="0"/>
              <a:t>, mas logo desobedeceu. Parece como </a:t>
            </a:r>
            <a:r>
              <a:rPr lang="pt-BR" dirty="0" smtClean="0"/>
              <a:t>uma </a:t>
            </a:r>
            <a:r>
              <a:rPr lang="pt-BR" dirty="0" smtClean="0"/>
              <a:t>multidão de crentes que aceitaram Cristo como SENHOR, mas agora </a:t>
            </a:r>
            <a:r>
              <a:rPr lang="pt-BR" dirty="0" smtClean="0"/>
              <a:t>são </a:t>
            </a:r>
            <a:r>
              <a:rPr lang="pt-BR" dirty="0" smtClean="0"/>
              <a:t>seu próprio senhor.</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874838" algn="l"/>
                <a:tab pos="2247900" algn="l"/>
                <a:tab pos="2603500" algn="l"/>
              </a:tabLst>
            </a:pPr>
            <a:r>
              <a:rPr lang="pt-BR" dirty="0" smtClean="0"/>
              <a:t>A Visão </a:t>
            </a:r>
            <a:r>
              <a:rPr lang="pt-BR" dirty="0" smtClean="0"/>
              <a:t>das </a:t>
            </a:r>
            <a:r>
              <a:rPr lang="pt-BR" dirty="0" smtClean="0"/>
              <a:t>70 Semanas (9) </a:t>
            </a:r>
          </a:p>
          <a:p>
            <a:pPr marL="857250" lvl="1" indent="-457200">
              <a:buNone/>
              <a:tabLst>
                <a:tab pos="898525" algn="l"/>
                <a:tab pos="1347788" algn="l"/>
                <a:tab pos="1874838" algn="l"/>
                <a:tab pos="2247900" algn="l"/>
                <a:tab pos="2603500" algn="l"/>
              </a:tabLst>
            </a:pPr>
            <a:r>
              <a:rPr lang="pt-BR" dirty="0" smtClean="0"/>
              <a:t>	1. 	A Ocasião (9:1-2)	</a:t>
            </a:r>
          </a:p>
          <a:p>
            <a:pPr marL="357188" lvl="1" indent="-357188">
              <a:buNone/>
              <a:tabLst>
                <a:tab pos="898525" algn="l"/>
                <a:tab pos="1347788" algn="l"/>
                <a:tab pos="1874838" algn="l"/>
                <a:tab pos="2247900" algn="l"/>
                <a:tab pos="2603500" algn="l"/>
              </a:tabLst>
            </a:pPr>
            <a:r>
              <a:rPr lang="pt-BR" dirty="0" smtClean="0"/>
              <a:t>		2. 	A Oração (9:3-19)</a:t>
            </a:r>
          </a:p>
          <a:p>
            <a:pPr marL="1874838" lvl="1" indent="-1874838">
              <a:buNone/>
              <a:tabLst>
                <a:tab pos="898525" algn="l"/>
                <a:tab pos="1347788" algn="l"/>
                <a:tab pos="1874838" algn="l"/>
                <a:tab pos="2247900" algn="l"/>
                <a:tab pos="2603500" algn="l"/>
              </a:tabLst>
            </a:pPr>
            <a:r>
              <a:rPr lang="pt-BR" dirty="0" smtClean="0"/>
              <a:t>		a. 	Temos pecado por rejeitar a lei e os profetas (9:3-6)		</a:t>
            </a:r>
          </a:p>
          <a:p>
            <a:pPr marL="1874838" lvl="1" indent="-1874838">
              <a:buNone/>
              <a:tabLst>
                <a:tab pos="898525" algn="l"/>
                <a:tab pos="1347788" algn="l"/>
                <a:tab pos="1874838" algn="l"/>
                <a:tab pos="2247900" algn="l"/>
                <a:tab pos="2603500" algn="l"/>
              </a:tabLst>
            </a:pPr>
            <a:r>
              <a:rPr lang="pt-BR" dirty="0" smtClean="0"/>
              <a:t>		b. 	Merecemos o julgamento (9:7-8)</a:t>
            </a:r>
          </a:p>
          <a:p>
            <a:pPr marL="1874838" lvl="1" indent="-1874838">
              <a:buNone/>
              <a:tabLst>
                <a:tab pos="898525" algn="l"/>
                <a:tab pos="1347788" algn="l"/>
                <a:tab pos="1874838"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Em segundo lugar Daniel reconheceu a justiça de Deus e que o povo mereceu os seus problemas. Qualquer nação merece o que recebe. Em vez de queixar sobre os problemas da nação, devemos reconhecer a justiça de Deus, e em humildade confessar nossos pecados e fazer nosso melhor para servir Ele.</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357188" lvl="1" indent="0">
              <a:buNone/>
              <a:tabLst>
                <a:tab pos="898525" algn="l"/>
                <a:tab pos="1347788" algn="l"/>
                <a:tab pos="1874838" algn="l"/>
                <a:tab pos="2247900" algn="l"/>
                <a:tab pos="2603500" algn="l"/>
              </a:tabLst>
            </a:pPr>
            <a:endParaRPr lang="pt-BR" dirty="0"/>
          </a:p>
          <a:p>
            <a:pPr marL="346075" indent="-346075">
              <a:buNone/>
              <a:tabLst>
                <a:tab pos="898525" algn="l"/>
                <a:tab pos="1347788" algn="l"/>
                <a:tab pos="1874838" algn="l"/>
                <a:tab pos="2247900" algn="l"/>
                <a:tab pos="2603500" algn="l"/>
              </a:tabLst>
            </a:pPr>
            <a:r>
              <a:rPr lang="pt-BR" i="1" dirty="0" smtClean="0"/>
              <a:t>9 </a:t>
            </a:r>
            <a:r>
              <a:rPr lang="pt-BR" i="1" dirty="0"/>
              <a:t>Ao Senhor, nosso Deus, pertencem a misericórdia, e o perdão; pois nos rebelamos contra ele</a:t>
            </a:r>
            <a:r>
              <a:rPr lang="pt-BR" i="1" dirty="0" smtClean="0"/>
              <a:t>, 10 </a:t>
            </a:r>
            <a:r>
              <a:rPr lang="pt-BR" i="1" dirty="0"/>
              <a:t>E não obedecemos à voz do SENHOR, nosso Deus, para andarmos nas suas leis, que nos deu por intermédio de seus servos, os profetas.</a:t>
            </a:r>
            <a:endParaRPr lang="pt-BR" i="1" dirty="0" smtClean="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Daniel reconhece aqui a necessidade da misericórdia e perdão de Deus por que o povo pecou contra Deus recusando obedecer a lei de Deus. A culpa de Israel foi aument­ado porque não somente rejeitou as Escrituras, mas também os homens chamados por Deus para pregar as Escrituras. Eles não queriam ouvir a voz de Deus, seja escrito na Bíblia ou pregados pelos profetas. Parece também como os crentes de hoje.</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1452071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Assim Daniel, em terceiro lugar, reconheceu que um povo desobediente precisa </a:t>
            </a:r>
            <a:r>
              <a:rPr lang="pt-BR" dirty="0" smtClean="0"/>
              <a:t>de um </a:t>
            </a:r>
            <a:r>
              <a:rPr lang="pt-BR" dirty="0" smtClean="0"/>
              <a:t>Deus que tem misericórdia e perdão.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1797050" lvl="1" indent="-1439863">
              <a:buNone/>
              <a:tabLst>
                <a:tab pos="898525" algn="l"/>
                <a:tab pos="1347788" algn="l"/>
                <a:tab pos="1797050" algn="l"/>
                <a:tab pos="2247900" algn="l"/>
                <a:tab pos="2603500" algn="l"/>
              </a:tabLst>
            </a:pPr>
            <a:r>
              <a:rPr lang="pt-BR" dirty="0" smtClean="0"/>
              <a:t>		d. 	Deus cumpriu </a:t>
            </a:r>
            <a:r>
              <a:rPr lang="pt-BR" dirty="0" smtClean="0"/>
              <a:t>sua </a:t>
            </a:r>
            <a:r>
              <a:rPr lang="pt-BR" dirty="0" smtClean="0"/>
              <a:t>promessa de julgamento (9:11-14)</a:t>
            </a:r>
          </a:p>
          <a:p>
            <a:pPr marL="357188" lvl="1" indent="0">
              <a:buNone/>
              <a:tabLst>
                <a:tab pos="898525" algn="l"/>
                <a:tab pos="1347788" algn="l"/>
                <a:tab pos="1874838" algn="l"/>
                <a:tab pos="2247900" algn="l"/>
                <a:tab pos="2603500" algn="l"/>
              </a:tabLst>
            </a:pPr>
            <a:r>
              <a:rPr lang="pt-BR" dirty="0" smtClean="0"/>
              <a:t> </a:t>
            </a:r>
          </a:p>
          <a:p>
            <a:pPr marL="346075" indent="-346075">
              <a:buNone/>
              <a:tabLst>
                <a:tab pos="898525" algn="l"/>
                <a:tab pos="1347788" algn="l"/>
                <a:tab pos="1874838" algn="l"/>
                <a:tab pos="2247900" algn="l"/>
                <a:tab pos="2603500" algn="l"/>
              </a:tabLst>
            </a:pPr>
            <a:r>
              <a:rPr lang="pt-BR" i="1" dirty="0" smtClean="0"/>
              <a:t>11 </a:t>
            </a:r>
            <a:r>
              <a:rPr lang="pt-BR" i="1" dirty="0"/>
              <a:t>Sim, todo o Israel transgrediu a tua lei, desviando-se para não obedecer à tua voz; por isso a maldição e o juramento, que estão escritos na lei de Moisés, servo de Deus, se derramaram sobre nós; porque pecamos contra ele</a:t>
            </a:r>
            <a:r>
              <a:rPr lang="pt-BR" i="1" dirty="0" smtClean="0"/>
              <a:t>. 12 </a:t>
            </a:r>
            <a:r>
              <a:rPr lang="pt-BR" i="1" dirty="0"/>
              <a:t>E ele confirmou a sua palavra, que falou contra nós, e contra os nossos juízes que nos julgavam, trazendo sobre nós um grande mal; porquanto debaixo de todo o céu nunca se fez como se tem feito em Jerusalém</a:t>
            </a:r>
            <a:r>
              <a:rPr lang="pt-BR" i="1" dirty="0" smtClean="0"/>
              <a:t>...</a:t>
            </a:r>
            <a:endParaRPr lang="pt-BR" i="1" dirty="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1797050" lvl="1" indent="-1439863">
              <a:buNone/>
              <a:tabLst>
                <a:tab pos="898525" algn="l"/>
                <a:tab pos="1347788" algn="l"/>
                <a:tab pos="1797050" algn="l"/>
                <a:tab pos="2247900" algn="l"/>
                <a:tab pos="2603500" algn="l"/>
              </a:tabLst>
            </a:pPr>
            <a:r>
              <a:rPr lang="pt-BR" dirty="0" smtClean="0"/>
              <a:t>		d. 	Deus cumpriu </a:t>
            </a:r>
            <a:r>
              <a:rPr lang="pt-BR" dirty="0" smtClean="0"/>
              <a:t>sua </a:t>
            </a:r>
            <a:r>
              <a:rPr lang="pt-BR" dirty="0" smtClean="0"/>
              <a:t>promessa de julgamento (9:11-14)</a:t>
            </a:r>
          </a:p>
          <a:p>
            <a:pPr marL="357188" lvl="1" indent="0">
              <a:buNone/>
              <a:tabLst>
                <a:tab pos="898525" algn="l"/>
                <a:tab pos="1347788" algn="l"/>
                <a:tab pos="1874838" algn="l"/>
                <a:tab pos="2247900" algn="l"/>
                <a:tab pos="2603500" algn="l"/>
              </a:tabLst>
            </a:pPr>
            <a:r>
              <a:rPr lang="pt-BR" dirty="0" smtClean="0"/>
              <a:t> </a:t>
            </a:r>
          </a:p>
          <a:p>
            <a:pPr marL="346075" indent="-346075">
              <a:buNone/>
              <a:tabLst>
                <a:tab pos="898525" algn="l"/>
                <a:tab pos="1347788" algn="l"/>
                <a:tab pos="1874838" algn="l"/>
                <a:tab pos="2247900" algn="l"/>
                <a:tab pos="2603500" algn="l"/>
              </a:tabLst>
            </a:pPr>
            <a:r>
              <a:rPr lang="pt-BR" i="1" dirty="0" smtClean="0"/>
              <a:t>...  </a:t>
            </a:r>
            <a:r>
              <a:rPr lang="pt-BR" i="1" dirty="0"/>
              <a:t>13 Como está escrito na lei de Moisés, todo este mal nos sobreveio; apesar disso, não suplicamos à face do SENHOR nosso Deus, para nos convertermos das nossas </a:t>
            </a:r>
            <a:r>
              <a:rPr lang="pt-BR" i="1" dirty="0" err="1"/>
              <a:t>iniqüidades</a:t>
            </a:r>
            <a:r>
              <a:rPr lang="pt-BR" i="1" dirty="0"/>
              <a:t>, e para nos aplicarmos à tua verdade</a:t>
            </a:r>
            <a:r>
              <a:rPr lang="pt-BR" i="1" dirty="0" smtClean="0"/>
              <a:t>. 14 </a:t>
            </a:r>
            <a:r>
              <a:rPr lang="pt-BR" i="1" dirty="0"/>
              <a:t>Por isso o SENHOR vigiou sobre o mal, e o trouxe sobre nós; porque justo é o SENHOR, nosso Deus, em todas as suas obras, que fez, pois não obedecemos à sua voz.</a:t>
            </a:r>
            <a:endParaRPr lang="pt-BR" i="1" dirty="0" smtClean="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737896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1797050" lvl="1" indent="-1439863">
              <a:buNone/>
              <a:tabLst>
                <a:tab pos="898525" algn="l"/>
                <a:tab pos="1347788" algn="l"/>
                <a:tab pos="1797050" algn="l"/>
                <a:tab pos="2247900" algn="l"/>
                <a:tab pos="2603500" algn="l"/>
              </a:tabLst>
            </a:pPr>
            <a:r>
              <a:rPr lang="pt-BR" dirty="0" smtClean="0"/>
              <a:t>		d. 	Deus cumpriu </a:t>
            </a:r>
            <a:r>
              <a:rPr lang="pt-BR" dirty="0" smtClean="0"/>
              <a:t>sua </a:t>
            </a:r>
            <a:r>
              <a:rPr lang="pt-BR" dirty="0" smtClean="0"/>
              <a:t>promessa de julgamento (9:11-14)</a:t>
            </a:r>
          </a:p>
          <a:p>
            <a:pPr marL="357188" lvl="1" indent="0">
              <a:buNone/>
              <a:tabLst>
                <a:tab pos="898525" algn="l"/>
                <a:tab pos="1347788" algn="l"/>
                <a:tab pos="1874838" algn="l"/>
                <a:tab pos="2247900" algn="l"/>
                <a:tab pos="2603500" algn="l"/>
              </a:tabLst>
            </a:pPr>
            <a:r>
              <a:rPr lang="pt-BR" dirty="0" smtClean="0"/>
              <a:t> </a:t>
            </a:r>
          </a:p>
          <a:p>
            <a:pPr marL="357188" lvl="1" indent="0">
              <a:buNone/>
              <a:tabLst>
                <a:tab pos="898525" algn="l"/>
                <a:tab pos="1347788" algn="l"/>
                <a:tab pos="1874838" algn="l"/>
                <a:tab pos="2247900" algn="l"/>
                <a:tab pos="2603500" algn="l"/>
              </a:tabLst>
            </a:pPr>
            <a:r>
              <a:rPr lang="pt-BR" dirty="0" smtClean="0"/>
              <a:t>Por causa da desobediência do povo Deus, que é sempre fiel aos seus promessas, sejam promessas de bênção ou maldi­ção, derramou sobre o povo a maldição que prometeu dar para desobediência. Na lei Deus prometeu bênçãos para obediência e maldições para desobediência (Deu. 28.15-68).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4223333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1797050" lvl="1" indent="-1439863">
              <a:buNone/>
              <a:tabLst>
                <a:tab pos="898525" algn="l"/>
                <a:tab pos="1347788" algn="l"/>
                <a:tab pos="1797050" algn="l"/>
                <a:tab pos="2247900" algn="l"/>
                <a:tab pos="2603500" algn="l"/>
              </a:tabLst>
            </a:pPr>
            <a:r>
              <a:rPr lang="pt-BR" dirty="0" smtClean="0"/>
              <a:t>		d. 	Deus cumpriu </a:t>
            </a:r>
            <a:r>
              <a:rPr lang="pt-BR" dirty="0" smtClean="0"/>
              <a:t>sua </a:t>
            </a:r>
            <a:r>
              <a:rPr lang="pt-BR" dirty="0" smtClean="0"/>
              <a:t>promessa de julgamento (9:11-14)</a:t>
            </a:r>
          </a:p>
          <a:p>
            <a:pPr marL="1797050" lvl="1" indent="-1439863">
              <a:buNone/>
              <a:tabLst>
                <a:tab pos="898525" algn="l"/>
                <a:tab pos="1347788" algn="l"/>
                <a:tab pos="1797050"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Quando é tempo para Deus de maldiçoar, Ele sempre </a:t>
            </a:r>
            <a:r>
              <a:rPr lang="pt-BR" dirty="0" smtClean="0"/>
              <a:t>age de uma </a:t>
            </a:r>
            <a:r>
              <a:rPr lang="pt-BR" dirty="0" smtClean="0"/>
              <a:t>maneira severa (Deu. 9.5, </a:t>
            </a:r>
            <a:r>
              <a:rPr lang="pt-BR" dirty="0" err="1" smtClean="0"/>
              <a:t>Ne</a:t>
            </a:r>
            <a:r>
              <a:rPr lang="pt-BR" dirty="0" smtClean="0"/>
              <a:t>. 9.8, Jer. 35.17, 36.31). Os "juízes que nos julgavam" fala sobre todos os líderes da nação, do rei até o sacerdote e juiz mesmo. Por causa do pecado do povo Deus derramou sobre o povo "um grande mal", falando sobre o cativeiro e os sofrimentos que o acompanhou. A destruição da terra e a deportação do povo foi o pior que tinha acontecido para uma nação até aquele tempo.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1797050" lvl="1" indent="-1439863">
              <a:buNone/>
              <a:tabLst>
                <a:tab pos="898525" algn="l"/>
                <a:tab pos="1347788" algn="l"/>
                <a:tab pos="1797050" algn="l"/>
                <a:tab pos="2247900" algn="l"/>
                <a:tab pos="2603500" algn="l"/>
              </a:tabLst>
            </a:pPr>
            <a:r>
              <a:rPr lang="pt-BR" dirty="0" smtClean="0"/>
              <a:t>		d. 	Deus cumpriu </a:t>
            </a:r>
            <a:r>
              <a:rPr lang="pt-BR" dirty="0" smtClean="0"/>
              <a:t>sua </a:t>
            </a:r>
            <a:r>
              <a:rPr lang="pt-BR" dirty="0" smtClean="0"/>
              <a:t>promessa de julgamento (9:11-14)</a:t>
            </a:r>
          </a:p>
          <a:p>
            <a:pPr marL="1797050" lvl="1" indent="-1439863">
              <a:buNone/>
              <a:tabLst>
                <a:tab pos="898525" algn="l"/>
                <a:tab pos="1347788" algn="l"/>
                <a:tab pos="1797050"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Daniel dá ênfase ao justiça de Deus e a culpa do povo mostrando que </a:t>
            </a:r>
            <a:r>
              <a:rPr lang="pt-BR" dirty="0" smtClean="0"/>
              <a:t>tudo </a:t>
            </a:r>
            <a:r>
              <a:rPr lang="pt-BR" dirty="0" smtClean="0"/>
              <a:t>que aconteceu contra Israel já foi profetizado e até escrito nas Escrituras. Deus contou para o povo o que aconteceria se não </a:t>
            </a:r>
            <a:r>
              <a:rPr lang="pt-BR" dirty="0" smtClean="0"/>
              <a:t>obedecessem, </a:t>
            </a:r>
            <a:r>
              <a:rPr lang="pt-BR" dirty="0" smtClean="0"/>
              <a:t>mas o povo não quis ouvir. Deus deu </a:t>
            </a:r>
            <a:r>
              <a:rPr lang="pt-BR" dirty="0" smtClean="0"/>
              <a:t>muitas </a:t>
            </a:r>
            <a:r>
              <a:rPr lang="pt-BR" dirty="0" smtClean="0"/>
              <a:t>oportunidades para arrepender, mas o povo não suplicou a face de Deus para perdão.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39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os-4-a1.jpg"/>
          <p:cNvPicPr>
            <a:picLocks noChangeAspect="1"/>
          </p:cNvPicPr>
          <p:nvPr/>
        </p:nvPicPr>
        <p:blipFill>
          <a:blip r:embed="rId2" cstate="print"/>
          <a:stretch>
            <a:fillRect/>
          </a:stretch>
        </p:blipFill>
        <p:spPr>
          <a:xfrm>
            <a:off x="1193716" y="137160"/>
            <a:ext cx="2360428" cy="3200400"/>
          </a:xfrm>
          <a:prstGeom prst="rect">
            <a:avLst/>
          </a:prstGeom>
        </p:spPr>
      </p:pic>
      <p:sp>
        <p:nvSpPr>
          <p:cNvPr id="4" name="Espaço Reservado para Número de Slide 3"/>
          <p:cNvSpPr>
            <a:spLocks noGrp="1"/>
          </p:cNvSpPr>
          <p:nvPr>
            <p:ph type="sldNum" sz="quarter" idx="12"/>
          </p:nvPr>
        </p:nvSpPr>
        <p:spPr/>
        <p:txBody>
          <a:bodyPr/>
          <a:lstStyle/>
          <a:p>
            <a:fld id="{30578BFF-FD5B-457B-8B99-B3BC5F2C8C8C}" type="slidenum">
              <a:rPr lang="pt-BR" smtClean="0">
                <a:solidFill>
                  <a:prstClr val="white"/>
                </a:solidFill>
              </a:rPr>
              <a:pPr/>
              <a:t>4</a:t>
            </a:fld>
            <a:endParaRPr lang="pt-BR" dirty="0">
              <a:solidFill>
                <a:prstClr val="white"/>
              </a:solidFill>
            </a:endParaRPr>
          </a:p>
        </p:txBody>
      </p:sp>
      <p:sp>
        <p:nvSpPr>
          <p:cNvPr id="13" name="CaixaDeTexto 12"/>
          <p:cNvSpPr txBox="1"/>
          <p:nvPr/>
        </p:nvSpPr>
        <p:spPr>
          <a:xfrm>
            <a:off x="1409740" y="2852936"/>
            <a:ext cx="1872208" cy="369332"/>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pt-BR" b="1" dirty="0" smtClean="0"/>
              <a:t>CAPÍTULO 7</a:t>
            </a:r>
            <a:endParaRPr lang="pt-BR" b="1" dirty="0"/>
          </a:p>
        </p:txBody>
      </p:sp>
      <p:sp>
        <p:nvSpPr>
          <p:cNvPr id="18" name="CaixaDeTexto 17"/>
          <p:cNvSpPr txBox="1"/>
          <p:nvPr/>
        </p:nvSpPr>
        <p:spPr>
          <a:xfrm>
            <a:off x="1333540" y="137160"/>
            <a:ext cx="2088232" cy="369332"/>
          </a:xfrm>
          <a:prstGeom prst="rect">
            <a:avLst/>
          </a:prstGeom>
          <a:solidFill>
            <a:schemeClr val="accent6"/>
          </a:solidFill>
          <a:ln>
            <a:solidFill>
              <a:schemeClr val="tx1"/>
            </a:solidFill>
          </a:ln>
        </p:spPr>
        <p:txBody>
          <a:bodyPr wrap="square" rtlCol="0">
            <a:spAutoFit/>
          </a:bodyPr>
          <a:lstStyle/>
          <a:p>
            <a:pPr algn="ctr"/>
            <a:r>
              <a:rPr lang="pt-BR" dirty="0" smtClean="0"/>
              <a:t>QUATRO ANIMAIS</a:t>
            </a:r>
            <a:endParaRPr lang="pt-BR" dirty="0"/>
          </a:p>
        </p:txBody>
      </p:sp>
      <p:pic>
        <p:nvPicPr>
          <p:cNvPr id="7" name="Picture 10" descr="im1ages.jpg"/>
          <p:cNvPicPr>
            <a:picLocks noChangeAspect="1"/>
          </p:cNvPicPr>
          <p:nvPr/>
        </p:nvPicPr>
        <p:blipFill>
          <a:blip r:embed="rId3" cstate="print"/>
          <a:stretch>
            <a:fillRect/>
          </a:stretch>
        </p:blipFill>
        <p:spPr>
          <a:xfrm>
            <a:off x="3727566" y="106432"/>
            <a:ext cx="4156802" cy="3170168"/>
          </a:xfrm>
          <a:prstGeom prst="rect">
            <a:avLst/>
          </a:prstGeom>
        </p:spPr>
      </p:pic>
      <p:sp>
        <p:nvSpPr>
          <p:cNvPr id="8" name="CaixaDeTexto 7"/>
          <p:cNvSpPr txBox="1"/>
          <p:nvPr/>
        </p:nvSpPr>
        <p:spPr>
          <a:xfrm>
            <a:off x="4953288" y="2832120"/>
            <a:ext cx="1872208" cy="369332"/>
          </a:xfrm>
          <a:prstGeom prst="rect">
            <a:avLst/>
          </a:prstGeom>
          <a:solidFill>
            <a:schemeClr val="accent6">
              <a:lumMod val="60000"/>
              <a:lumOff val="40000"/>
            </a:schemeClr>
          </a:solidFill>
          <a:ln w="12700">
            <a:solidFill>
              <a:schemeClr val="tx1"/>
            </a:solidFill>
          </a:ln>
        </p:spPr>
        <p:txBody>
          <a:bodyPr wrap="square" rtlCol="0">
            <a:spAutoFit/>
          </a:bodyPr>
          <a:lstStyle/>
          <a:p>
            <a:pPr algn="ctr"/>
            <a:r>
              <a:rPr lang="pt-BR" b="1" dirty="0" smtClean="0"/>
              <a:t>CAPÍTULO 8</a:t>
            </a:r>
            <a:endParaRPr lang="pt-BR" b="1" dirty="0"/>
          </a:p>
        </p:txBody>
      </p:sp>
      <p:sp>
        <p:nvSpPr>
          <p:cNvPr id="9" name="CaixaDeTexto 8"/>
          <p:cNvSpPr txBox="1"/>
          <p:nvPr/>
        </p:nvSpPr>
        <p:spPr>
          <a:xfrm>
            <a:off x="4608572" y="177304"/>
            <a:ext cx="2363524" cy="369332"/>
          </a:xfrm>
          <a:prstGeom prst="rect">
            <a:avLst/>
          </a:prstGeom>
          <a:solidFill>
            <a:schemeClr val="accent6"/>
          </a:solidFill>
          <a:ln>
            <a:solidFill>
              <a:schemeClr val="tx1"/>
            </a:solidFill>
          </a:ln>
        </p:spPr>
        <p:txBody>
          <a:bodyPr wrap="square" rtlCol="0">
            <a:spAutoFit/>
          </a:bodyPr>
          <a:lstStyle/>
          <a:p>
            <a:pPr algn="ctr"/>
            <a:r>
              <a:rPr lang="pt-BR" dirty="0" smtClean="0"/>
              <a:t>CARNEIRO E BODE</a:t>
            </a:r>
            <a:endParaRPr lang="pt-BR" dirty="0"/>
          </a:p>
        </p:txBody>
      </p:sp>
    </p:spTree>
    <p:extLst>
      <p:ext uri="{BB962C8B-B14F-4D97-AF65-F5344CB8AC3E}">
        <p14:creationId xmlns:p14="http://schemas.microsoft.com/office/powerpoint/2010/main" val="27315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1797050" lvl="1" indent="-1439863">
              <a:buNone/>
              <a:tabLst>
                <a:tab pos="898525" algn="l"/>
                <a:tab pos="1347788" algn="l"/>
                <a:tab pos="1797050" algn="l"/>
                <a:tab pos="2247900" algn="l"/>
                <a:tab pos="2603500" algn="l"/>
              </a:tabLst>
            </a:pPr>
            <a:r>
              <a:rPr lang="pt-BR" dirty="0" smtClean="0"/>
              <a:t>		d. 	Deus cumpriu </a:t>
            </a:r>
            <a:r>
              <a:rPr lang="pt-BR" dirty="0" smtClean="0"/>
              <a:t>sua </a:t>
            </a:r>
            <a:r>
              <a:rPr lang="pt-BR" dirty="0" smtClean="0"/>
              <a:t>promessa de julgamento (9:11-14)</a:t>
            </a:r>
          </a:p>
          <a:p>
            <a:pPr marL="1797050" lvl="1" indent="-1439863">
              <a:buNone/>
              <a:tabLst>
                <a:tab pos="898525" algn="l"/>
                <a:tab pos="1347788" algn="l"/>
                <a:tab pos="1797050"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 A frase "o Senhor vigiou sobre o mal" mostra que Deus não esqueceu o mal, mas estava guardando ele para o dia certo. Talvez Deus estava esperando para o copo de pecado estar cheio. Talvez por causa dos justos na </a:t>
            </a:r>
            <a:r>
              <a:rPr lang="pt-BR" dirty="0" smtClean="0"/>
              <a:t>terra, Deus </a:t>
            </a:r>
            <a:r>
              <a:rPr lang="pt-BR" dirty="0" smtClean="0"/>
              <a:t>esperou um pouco. Lembra a história de Jó </a:t>
            </a:r>
            <a:r>
              <a:rPr lang="pt-BR" dirty="0" smtClean="0"/>
              <a:t>e </a:t>
            </a:r>
            <a:r>
              <a:rPr lang="pt-BR" dirty="0" smtClean="0"/>
              <a:t>o número de justos na cidade? Talvez se houvesse um número maior de justos em Israel, a mão de Deus não teria caído sobre aquela nação. Podemos proteger </a:t>
            </a:r>
            <a:r>
              <a:rPr lang="pt-BR" dirty="0" smtClean="0"/>
              <a:t>melhor nossa </a:t>
            </a:r>
            <a:r>
              <a:rPr lang="pt-BR" dirty="0" smtClean="0"/>
              <a:t>nação </a:t>
            </a:r>
            <a:r>
              <a:rPr lang="pt-BR" dirty="0" smtClean="0"/>
              <a:t> </a:t>
            </a:r>
            <a:r>
              <a:rPr lang="pt-BR" dirty="0" smtClean="0"/>
              <a:t>ganhando almas para Cristo.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1797050" lvl="1" indent="-1439863">
              <a:buNone/>
              <a:tabLst>
                <a:tab pos="898525" algn="l"/>
                <a:tab pos="1347788" algn="l"/>
                <a:tab pos="1797050" algn="l"/>
                <a:tab pos="2247900" algn="l"/>
                <a:tab pos="2603500" algn="l"/>
              </a:tabLst>
            </a:pPr>
            <a:r>
              <a:rPr lang="pt-BR" dirty="0" smtClean="0"/>
              <a:t>		d. 	Deus cumpriu </a:t>
            </a:r>
            <a:r>
              <a:rPr lang="pt-BR" dirty="0" smtClean="0"/>
              <a:t>sua promessa </a:t>
            </a:r>
            <a:r>
              <a:rPr lang="pt-BR" dirty="0" smtClean="0"/>
              <a:t>de julgamento (9:11-14)</a:t>
            </a:r>
          </a:p>
          <a:p>
            <a:pPr marL="1797050" lvl="1" indent="-1439863">
              <a:buNone/>
              <a:tabLst>
                <a:tab pos="898525" algn="l"/>
                <a:tab pos="1347788" algn="l"/>
                <a:tab pos="1797050"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A quarta lição é que Daniel reconheceu que Deus, por causa da rebelião do povo, cumpre sua promessa de maldição sobre aqueles que </a:t>
            </a:r>
            <a:r>
              <a:rPr lang="pt-BR" dirty="0" smtClean="0"/>
              <a:t>se afastam </a:t>
            </a:r>
            <a:r>
              <a:rPr lang="pt-BR" dirty="0" err="1" smtClean="0"/>
              <a:t>dEle.</a:t>
            </a:r>
            <a:r>
              <a:rPr lang="pt-BR" dirty="0" smtClean="0"/>
              <a:t> A razão do cativei­ro era que o povo não queria arrepender do seu pecado.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357188" lvl="1" indent="0">
              <a:buNone/>
              <a:tabLst>
                <a:tab pos="898525" algn="l"/>
                <a:tab pos="1347788" algn="l"/>
                <a:tab pos="1797050" algn="l"/>
                <a:tab pos="2247900" algn="l"/>
                <a:tab pos="2603500" algn="l"/>
              </a:tabLst>
            </a:pPr>
            <a:r>
              <a:rPr lang="pt-BR" dirty="0" smtClean="0"/>
              <a:t>		c. 	Pecamos rejeitando a Lei (9:9-10)</a:t>
            </a:r>
          </a:p>
          <a:p>
            <a:pPr marL="1797050" lvl="1" indent="-1439863">
              <a:buNone/>
              <a:tabLst>
                <a:tab pos="898525" algn="l"/>
                <a:tab pos="1347788" algn="l"/>
                <a:tab pos="1797050" algn="l"/>
                <a:tab pos="2247900" algn="l"/>
                <a:tab pos="2603500" algn="l"/>
              </a:tabLst>
            </a:pPr>
            <a:r>
              <a:rPr lang="pt-BR" dirty="0" smtClean="0"/>
              <a:t>		d. 	Deus cumpriu </a:t>
            </a:r>
            <a:r>
              <a:rPr lang="pt-BR" dirty="0" smtClean="0"/>
              <a:t>sua </a:t>
            </a:r>
            <a:r>
              <a:rPr lang="pt-BR" dirty="0" smtClean="0"/>
              <a:t>promessa de julgamento (9:11-14)</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357188" lvl="1" indent="0">
              <a:buNone/>
              <a:tabLst>
                <a:tab pos="898525" algn="l"/>
                <a:tab pos="1347788" algn="l"/>
                <a:tab pos="1874838" algn="l"/>
                <a:tab pos="2247900" algn="l"/>
                <a:tab pos="2603500" algn="l"/>
              </a:tabLst>
            </a:pPr>
            <a:endParaRPr lang="pt-BR" sz="1600" dirty="0" smtClean="0"/>
          </a:p>
          <a:p>
            <a:pPr marL="346075" indent="-346075">
              <a:buNone/>
              <a:tabLst>
                <a:tab pos="898525" algn="l"/>
                <a:tab pos="1347788" algn="l"/>
                <a:tab pos="1874838" algn="l"/>
                <a:tab pos="2247900" algn="l"/>
                <a:tab pos="2603500" algn="l"/>
              </a:tabLst>
            </a:pPr>
            <a:r>
              <a:rPr lang="pt-BR" i="1" dirty="0" smtClean="0"/>
              <a:t>15 </a:t>
            </a:r>
            <a:r>
              <a:rPr lang="pt-BR" i="1" dirty="0"/>
              <a:t>Agora, pois, ó Senhor, nosso Deus, que tiraste o teu povo da terra do Egito com mão poderosa, e ganhaste para ti nome, como hoje se vê; temos pecado, temos procedido </a:t>
            </a:r>
            <a:r>
              <a:rPr lang="pt-BR" i="1" dirty="0" smtClean="0"/>
              <a:t>impiamente.16 </a:t>
            </a:r>
            <a:r>
              <a:rPr lang="pt-BR" i="1" dirty="0"/>
              <a:t>Ó Senhor, segundo todas as tuas justiças, aparte-se a tua ira e o teu furor da tua cidade de Jerusalém, do teu santo monte; porque por causa dos nossos pecados, e por causa das </a:t>
            </a:r>
            <a:r>
              <a:rPr lang="pt-BR" i="1" dirty="0" err="1"/>
              <a:t>iniqüidades</a:t>
            </a:r>
            <a:r>
              <a:rPr lang="pt-BR" i="1" dirty="0"/>
              <a:t> de nossos pais, tornou-se Jerusalém e o teu povo um opróbrio para todos os que estão em redor de nós</a:t>
            </a:r>
            <a:r>
              <a:rPr lang="pt-BR" i="1" dirty="0" smtClean="0"/>
              <a:t>...</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357188" lvl="1" indent="0">
              <a:buNone/>
              <a:tabLst>
                <a:tab pos="898525" algn="l"/>
                <a:tab pos="1347788" algn="l"/>
                <a:tab pos="1874838" algn="l"/>
                <a:tab pos="2247900" algn="l"/>
                <a:tab pos="2603500" algn="l"/>
              </a:tabLst>
            </a:pPr>
            <a:endParaRPr lang="pt-BR" sz="1600" dirty="0" smtClean="0"/>
          </a:p>
          <a:p>
            <a:pPr marL="346075" indent="-346075">
              <a:buNone/>
              <a:tabLst>
                <a:tab pos="898525" algn="l"/>
                <a:tab pos="1347788" algn="l"/>
                <a:tab pos="1874838" algn="l"/>
                <a:tab pos="2247900" algn="l"/>
                <a:tab pos="2603500" algn="l"/>
              </a:tabLst>
            </a:pPr>
            <a:r>
              <a:rPr lang="pt-BR" i="1" dirty="0" smtClean="0"/>
              <a:t>... 17 </a:t>
            </a:r>
            <a:r>
              <a:rPr lang="pt-BR" i="1" dirty="0"/>
              <a:t>Agora, pois, ó Deus nosso, ouve a oração do teu servo, e as suas súplicas, e sobre o teu santuário assolado faze resplandecer o teu rosto, por amor do Senhor</a:t>
            </a:r>
            <a:r>
              <a:rPr lang="pt-BR" i="1" dirty="0" smtClean="0"/>
              <a:t>. 18 </a:t>
            </a:r>
            <a:r>
              <a:rPr lang="pt-BR" i="1" dirty="0"/>
              <a:t>Inclina, ó Deus meu, os teus ouvidos, e ouve; abre os teus olhos, e olha para a nossa desolação, e para a cidade que é chamada pelo teu nome, porque não lançamos as nossas súplicas perante a tua face fiados em nossas justiças, mas em tuas muitas misericórdias</a:t>
            </a:r>
            <a:r>
              <a:rPr lang="pt-BR" i="1"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2971318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357188" lvl="1" indent="0">
              <a:buNone/>
              <a:tabLst>
                <a:tab pos="898525" algn="l"/>
                <a:tab pos="1347788" algn="l"/>
                <a:tab pos="1874838" algn="l"/>
                <a:tab pos="2247900" algn="l"/>
                <a:tab pos="2603500" algn="l"/>
              </a:tabLst>
            </a:pPr>
            <a:endParaRPr lang="pt-BR" sz="1600" dirty="0" smtClean="0"/>
          </a:p>
          <a:p>
            <a:pPr marL="346075" indent="-346075">
              <a:buNone/>
              <a:tabLst>
                <a:tab pos="898525" algn="l"/>
                <a:tab pos="1347788" algn="l"/>
                <a:tab pos="1874838" algn="l"/>
                <a:tab pos="2247900" algn="l"/>
                <a:tab pos="2603500" algn="l"/>
              </a:tabLst>
            </a:pPr>
            <a:r>
              <a:rPr lang="pt-BR" i="1" dirty="0" smtClean="0"/>
              <a:t>... 19 </a:t>
            </a:r>
            <a:r>
              <a:rPr lang="pt-BR" i="1" dirty="0"/>
              <a:t>Ó Senhor, ouve; ó Senhor, perdoa; ó Senhor, atende-nos e age sem tardar; por amor de ti mesmo, ó Deus meu; porque a tua cidade e o teu povo são chamados pelo teu nome.</a:t>
            </a:r>
            <a:endParaRPr lang="pt-BR" i="1" dirty="0" smtClean="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3847048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357188" lvl="1" indent="0">
              <a:buNone/>
              <a:tabLst>
                <a:tab pos="898525" algn="l"/>
                <a:tab pos="1347788" algn="l"/>
                <a:tab pos="1874838"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Agora Daniel está pronto para fazer seu pedido. A base para que Deus </a:t>
            </a:r>
            <a:r>
              <a:rPr lang="pt-BR" dirty="0" smtClean="0"/>
              <a:t>ouça a oração </a:t>
            </a:r>
            <a:r>
              <a:rPr lang="pt-BR" dirty="0" smtClean="0"/>
              <a:t>de Daniel é para que o nome de Deus seja magnificado. Deus ganhou um nome para si mesmo, seu nome foi manifestado e conhecido entre as nações, quando Ele libertou o povo de Egito, especialmente através das dez </a:t>
            </a:r>
            <a:r>
              <a:rPr lang="pt-BR" dirty="0" smtClean="0"/>
              <a:t>pragas </a:t>
            </a:r>
            <a:r>
              <a:rPr lang="pt-BR" dirty="0" smtClean="0"/>
              <a:t>(</a:t>
            </a:r>
            <a:r>
              <a:rPr lang="pt-BR" dirty="0" err="1" smtClean="0"/>
              <a:t>Êx</a:t>
            </a:r>
            <a:r>
              <a:rPr lang="pt-BR" dirty="0" smtClean="0"/>
              <a:t>. 7.5, 9.16, I Sam. 4.7-8, 6.6, Isa. 63.12, Jer. 32.20).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1649634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Também o nome de Deus foi exaltado na Babilônia através de Daniel e outros (Dan. 2.46-47, 3.28-29, 4.1-3, 37, 6.25-27). Daniel queria que o nome de Deus </a:t>
            </a:r>
            <a:r>
              <a:rPr lang="pt-BR" dirty="0" smtClean="0"/>
              <a:t>fosse </a:t>
            </a:r>
            <a:r>
              <a:rPr lang="pt-BR" dirty="0" smtClean="0"/>
              <a:t>magnificado mais uma vez através da libertação de Babilônia. A base da libertação era a glória de Deus, </a:t>
            </a:r>
            <a:r>
              <a:rPr lang="pt-BR" dirty="0" smtClean="0"/>
              <a:t>não o </a:t>
            </a:r>
            <a:r>
              <a:rPr lang="pt-BR" dirty="0" smtClean="0"/>
              <a:t>mérito do povo por que o povo não tinha mérito, eram pecadores miseráveis. No </a:t>
            </a:r>
            <a:r>
              <a:rPr lang="pt-BR" dirty="0" smtClean="0"/>
              <a:t>passado, </a:t>
            </a:r>
            <a:r>
              <a:rPr lang="pt-BR" dirty="0" smtClean="0"/>
              <a:t>Deus ajudou um povo sem mérito, e Daniel </a:t>
            </a:r>
            <a:r>
              <a:rPr lang="pt-BR" dirty="0" smtClean="0"/>
              <a:t>queira que </a:t>
            </a:r>
            <a:r>
              <a:rPr lang="pt-BR" dirty="0" smtClean="0"/>
              <a:t>Deus </a:t>
            </a:r>
            <a:r>
              <a:rPr lang="pt-BR" dirty="0" smtClean="0"/>
              <a:t>fizesse </a:t>
            </a:r>
            <a:r>
              <a:rPr lang="pt-BR" dirty="0" smtClean="0"/>
              <a:t>isso de novo.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A cidade de Jerusalém é </a:t>
            </a:r>
            <a:r>
              <a:rPr lang="pt-BR" dirty="0" smtClean="0"/>
              <a:t>mencionada porque </a:t>
            </a:r>
            <a:r>
              <a:rPr lang="pt-BR" dirty="0" smtClean="0"/>
              <a:t>era a cidade santa de Deus, escolhida por </a:t>
            </a:r>
            <a:r>
              <a:rPr lang="pt-BR" dirty="0" smtClean="0"/>
              <a:t>Deus. Mas </a:t>
            </a:r>
            <a:r>
              <a:rPr lang="pt-BR" dirty="0" smtClean="0"/>
              <a:t>por causa do </a:t>
            </a:r>
            <a:r>
              <a:rPr lang="pt-BR" dirty="0" smtClean="0"/>
              <a:t>cativeiro, a </a:t>
            </a:r>
            <a:r>
              <a:rPr lang="pt-BR" dirty="0" smtClean="0"/>
              <a:t>cidade era um "opróbrio para todos" os povos em volta. O nome de Deus estava desonrado. As nações acharam que seus </a:t>
            </a:r>
            <a:r>
              <a:rPr lang="pt-BR" dirty="0" smtClean="0"/>
              <a:t>deuses </a:t>
            </a:r>
            <a:r>
              <a:rPr lang="pt-BR" dirty="0" smtClean="0"/>
              <a:t>eram mais </a:t>
            </a:r>
            <a:r>
              <a:rPr lang="pt-BR" dirty="0" smtClean="0"/>
              <a:t>fortes </a:t>
            </a:r>
            <a:r>
              <a:rPr lang="pt-BR" dirty="0" smtClean="0"/>
              <a:t>do que Jeová. Daniel é rápido de declarar que a desonra era a culpa do povo, não de Deus. Daniel estava </a:t>
            </a:r>
            <a:r>
              <a:rPr lang="pt-BR" dirty="0" smtClean="0"/>
              <a:t>cuidando para não </a:t>
            </a:r>
            <a:r>
              <a:rPr lang="pt-BR" dirty="0" smtClean="0"/>
              <a:t>culpar Deus ou </a:t>
            </a:r>
            <a:r>
              <a:rPr lang="pt-BR" dirty="0" smtClean="0"/>
              <a:t>sua </a:t>
            </a:r>
            <a:r>
              <a:rPr lang="pt-BR" dirty="0" smtClean="0"/>
              <a:t>ira sobre o povo, mas que a ira era </a:t>
            </a:r>
            <a:r>
              <a:rPr lang="pt-BR" dirty="0" smtClean="0"/>
              <a:t>necessária </a:t>
            </a:r>
            <a:r>
              <a:rPr lang="pt-BR" dirty="0" smtClean="0"/>
              <a:t>por causa do pecado do povo.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honra </a:t>
            </a:r>
            <a:r>
              <a:rPr lang="pt-BR" dirty="0" smtClean="0"/>
              <a:t>(9:15-19)</a:t>
            </a:r>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Daniel </a:t>
            </a:r>
            <a:r>
              <a:rPr lang="pt-BR" dirty="0" smtClean="0"/>
              <a:t>queria que </a:t>
            </a:r>
            <a:r>
              <a:rPr lang="pt-BR" dirty="0" smtClean="0"/>
              <a:t>Deus </a:t>
            </a:r>
            <a:r>
              <a:rPr lang="pt-BR" dirty="0" smtClean="0"/>
              <a:t>deixasse </a:t>
            </a:r>
            <a:r>
              <a:rPr lang="pt-BR" dirty="0" smtClean="0"/>
              <a:t>o povo voltar para Jerusalém e reconstruir o templo para que seu nome </a:t>
            </a:r>
            <a:r>
              <a:rPr lang="pt-BR" dirty="0" smtClean="0"/>
              <a:t>fosse</a:t>
            </a:r>
            <a:r>
              <a:rPr lang="pt-BR" dirty="0" smtClean="0"/>
              <a:t> </a:t>
            </a:r>
            <a:r>
              <a:rPr lang="pt-BR" dirty="0" smtClean="0"/>
              <a:t>exaltado. Seria alguma coisa inédita na história para uma nação que </a:t>
            </a:r>
            <a:r>
              <a:rPr lang="pt-BR" dirty="0" smtClean="0"/>
              <a:t>estava </a:t>
            </a:r>
            <a:r>
              <a:rPr lang="pt-BR" dirty="0" smtClean="0"/>
              <a:t>destruída e </a:t>
            </a:r>
            <a:r>
              <a:rPr lang="pt-BR" dirty="0" smtClean="0"/>
              <a:t>deportada, </a:t>
            </a:r>
            <a:r>
              <a:rPr lang="pt-BR" dirty="0" smtClean="0"/>
              <a:t>voltasse para sua terra </a:t>
            </a:r>
            <a:r>
              <a:rPr lang="pt-BR" dirty="0" smtClean="0"/>
              <a:t>e se restabelecer. </a:t>
            </a:r>
            <a:r>
              <a:rPr lang="pt-BR" dirty="0" smtClean="0"/>
              <a:t>O templo, a casa de Deus, era mais importante do que as casas do povo.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49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449263" indent="-449263">
              <a:buNone/>
            </a:pPr>
            <a:r>
              <a:rPr lang="pt-BR" dirty="0" smtClean="0"/>
              <a:t>II. 	A História das Nações (2-7)</a:t>
            </a:r>
          </a:p>
          <a:p>
            <a:pPr marL="449263" indent="-449263">
              <a:buNone/>
            </a:pPr>
            <a:r>
              <a:rPr lang="pt-BR" dirty="0" smtClean="0"/>
              <a:t>	A.  O Primeiro Sonho de Nabucodonosor (2)</a:t>
            </a:r>
          </a:p>
          <a:p>
            <a:pPr marL="449263" indent="-449263">
              <a:buNone/>
            </a:pPr>
            <a:r>
              <a:rPr lang="pt-BR" dirty="0" smtClean="0"/>
              <a:t>	B.  O Forno de Nabucodonosor (3)</a:t>
            </a:r>
          </a:p>
          <a:p>
            <a:pPr marL="449263" indent="-449263">
              <a:buNone/>
            </a:pPr>
            <a:r>
              <a:rPr lang="pt-BR" dirty="0" smtClean="0"/>
              <a:t>	C.  O Segundo Sonho de Nabucodonosor (4)</a:t>
            </a:r>
          </a:p>
          <a:p>
            <a:pPr marL="449263" indent="-449263">
              <a:buNone/>
            </a:pPr>
            <a:r>
              <a:rPr lang="pt-BR" dirty="0" smtClean="0"/>
              <a:t>	D.  A Festa e Queda de Belsazar (5)</a:t>
            </a:r>
          </a:p>
          <a:p>
            <a:pPr marL="449263" indent="-449263">
              <a:buNone/>
            </a:pPr>
            <a:r>
              <a:rPr lang="pt-BR" dirty="0" smtClean="0"/>
              <a:t>	E.  A Cova de Leões de Dario (6)</a:t>
            </a:r>
          </a:p>
          <a:p>
            <a:pPr marL="449263" indent="-449263">
              <a:buNone/>
            </a:pPr>
            <a:r>
              <a:rPr lang="pt-BR" dirty="0" smtClean="0"/>
              <a:t>	F.  O Sonho de Daniel (7)</a:t>
            </a:r>
          </a:p>
          <a:p>
            <a:pPr marL="449263" indent="-449263">
              <a:buNone/>
            </a:pPr>
            <a:r>
              <a:rPr lang="pt-BR" dirty="0" smtClean="0"/>
              <a:t>III. 	A História dos Judeus (8-12)</a:t>
            </a:r>
          </a:p>
          <a:p>
            <a:pPr marL="857250" lvl="1" indent="-457200">
              <a:buAutoNum type="alphaUcPeriod"/>
              <a:tabLst>
                <a:tab pos="898525" algn="l"/>
              </a:tabLst>
            </a:pPr>
            <a:r>
              <a:rPr lang="pt-BR" dirty="0" smtClean="0"/>
              <a:t>A Visão do Carneiro e Bode (8)</a:t>
            </a:r>
          </a:p>
          <a:p>
            <a:pPr marL="857250" lvl="1" indent="-457200">
              <a:buAutoNum type="alphaUcPeriod"/>
              <a:tabLst>
                <a:tab pos="898525" algn="l"/>
              </a:tabLst>
            </a:pPr>
            <a:r>
              <a:rPr lang="pt-BR" dirty="0" smtClean="0"/>
              <a:t>A Visão </a:t>
            </a:r>
            <a:r>
              <a:rPr lang="pt-BR" dirty="0" smtClean="0"/>
              <a:t>das </a:t>
            </a:r>
            <a:r>
              <a:rPr lang="pt-BR" dirty="0" smtClean="0"/>
              <a:t>70 Semanas (9)</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9" end="9"/>
                                            </p:txEl>
                                          </p:spTgt>
                                        </p:tgtEl>
                                        <p:attrNameLst>
                                          <p:attrName>ppt_x</p:attrName>
                                          <p:attrName>ppt_y</p:attrName>
                                        </p:attrNameLst>
                                      </p:cBhvr>
                                    </p:animMotion>
                                    <p:animRot by="1500000">
                                      <p:cBhvr>
                                        <p:cTn id="7" dur="125" fill="hold">
                                          <p:stCondLst>
                                            <p:cond delay="0"/>
                                          </p:stCondLst>
                                        </p:cTn>
                                        <p:tgtEl>
                                          <p:spTgt spid="3">
                                            <p:txEl>
                                              <p:pRg st="9" end="9"/>
                                            </p:txEl>
                                          </p:spTgt>
                                        </p:tgtEl>
                                        <p:attrNameLst>
                                          <p:attrName>r</p:attrName>
                                        </p:attrNameLst>
                                      </p:cBhvr>
                                    </p:animRot>
                                    <p:animRot by="-1500000">
                                      <p:cBhvr>
                                        <p:cTn id="8" dur="125" fill="hold">
                                          <p:stCondLst>
                                            <p:cond delay="125"/>
                                          </p:stCondLst>
                                        </p:cTn>
                                        <p:tgtEl>
                                          <p:spTgt spid="3">
                                            <p:txEl>
                                              <p:pRg st="9" end="9"/>
                                            </p:txEl>
                                          </p:spTgt>
                                        </p:tgtEl>
                                        <p:attrNameLst>
                                          <p:attrName>r</p:attrName>
                                        </p:attrNameLst>
                                      </p:cBhvr>
                                    </p:animRot>
                                    <p:animRot by="-1500000">
                                      <p:cBhvr>
                                        <p:cTn id="9" dur="125" fill="hold">
                                          <p:stCondLst>
                                            <p:cond delay="250"/>
                                          </p:stCondLst>
                                        </p:cTn>
                                        <p:tgtEl>
                                          <p:spTgt spid="3">
                                            <p:txEl>
                                              <p:pRg st="9" end="9"/>
                                            </p:txEl>
                                          </p:spTgt>
                                        </p:tgtEl>
                                        <p:attrNameLst>
                                          <p:attrName>r</p:attrName>
                                        </p:attrNameLst>
                                      </p:cBhvr>
                                    </p:animRot>
                                    <p:animRot by="1500000">
                                      <p:cBhvr>
                                        <p:cTn id="10" dur="125" fill="hold">
                                          <p:stCondLst>
                                            <p:cond delay="375"/>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Daniel pediu </a:t>
            </a:r>
            <a:r>
              <a:rPr lang="pt-BR" dirty="0" smtClean="0"/>
              <a:t>a Deus </a:t>
            </a:r>
            <a:r>
              <a:rPr lang="pt-BR" dirty="0" smtClean="0"/>
              <a:t>para </a:t>
            </a:r>
            <a:r>
              <a:rPr lang="pt-BR" dirty="0" smtClean="0"/>
              <a:t>que olhasse </a:t>
            </a:r>
            <a:r>
              <a:rPr lang="pt-BR" dirty="0" smtClean="0"/>
              <a:t>para "a nossa desolação", falando sobre a destruição da terra prometida, e a "cidade que é chamada pelo seu nome", falando sobre Jerusalém onde o nome de Deus é chamado (literalmente). A petição foi </a:t>
            </a:r>
            <a:r>
              <a:rPr lang="pt-BR" dirty="0" smtClean="0"/>
              <a:t>baseada, </a:t>
            </a:r>
            <a:r>
              <a:rPr lang="pt-BR" dirty="0" smtClean="0"/>
              <a:t>não no mérito ou necessidade do povo, mas na justiça e misericórdia de Deus. Todos os nossos orações devem ser baseadas na glória de Deus e não na nossa necessidade.</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Versículos 19 dá a petição, propriamente falando, por meio de cinco verbos: "ouve" (a petição de Daniel), "perdoa" (os pecados do povo para que o misericórdia pode ser aplicada), "atende-nos" (em nossa necessidade), "opera" (agir para suprir a necessidade) e "sem tardar" (trazer o cativeiro ao fim logo). </a:t>
            </a:r>
            <a:r>
              <a:rPr lang="pt-BR" dirty="0" smtClean="0"/>
              <a:t>Tudo </a:t>
            </a:r>
            <a:r>
              <a:rPr lang="pt-BR" dirty="0" smtClean="0"/>
              <a:t>isso para o bem do nome de Deus.</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A última coisa que notamos é que Daniel implorou por causa do nome e glória do Senhor. Daniel não está pedindo alguma coisa para seu próprio bem, mas mostra como Deus </a:t>
            </a:r>
            <a:r>
              <a:rPr lang="pt-BR" dirty="0" smtClean="0"/>
              <a:t>seria </a:t>
            </a:r>
            <a:r>
              <a:rPr lang="pt-BR" dirty="0" smtClean="0"/>
              <a:t>glorificado se ouvisse a petição de Daniel. Quantas vezes </a:t>
            </a:r>
            <a:r>
              <a:rPr lang="pt-BR" dirty="0" smtClean="0"/>
              <a:t>nós </a:t>
            </a:r>
            <a:r>
              <a:rPr lang="pt-BR" dirty="0" smtClean="0"/>
              <a:t>pedimos coisas para nosso </a:t>
            </a:r>
            <a:r>
              <a:rPr lang="pt-BR" dirty="0" smtClean="0"/>
              <a:t>próprio </a:t>
            </a:r>
            <a:r>
              <a:rPr lang="pt-BR" dirty="0" smtClean="0"/>
              <a:t>bem em vez do bem da obra de Deus?</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A resposta que Deus mandou para Daniel é meio </a:t>
            </a:r>
            <a:r>
              <a:rPr lang="pt-BR" dirty="0" smtClean="0"/>
              <a:t>curiosa, </a:t>
            </a:r>
            <a:r>
              <a:rPr lang="pt-BR" dirty="0" smtClean="0"/>
              <a:t>em que não trata os setenta anos de cativeiros, mas um período chamado "setenta semanas (setes)". Deus queria mostrar uma liberdade mais importante do que </a:t>
            </a:r>
            <a:r>
              <a:rPr lang="pt-BR" dirty="0" smtClean="0"/>
              <a:t>a de </a:t>
            </a:r>
            <a:r>
              <a:rPr lang="pt-BR" dirty="0" smtClean="0"/>
              <a:t>Babilônia. Talvez Daniel estava pensando que depois do cativeiro em Babilônia Deus iria cumprir as promessa de Deus sobre a exaltação de Israel entre as nações.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Deus mostra que a libertação completa de Israel era ainda muito distante. A resposta ponta para a vinda do Messias na sua primeira </a:t>
            </a:r>
            <a:r>
              <a:rPr lang="pt-BR" dirty="0" smtClean="0"/>
              <a:t>vinda à terra </a:t>
            </a:r>
            <a:r>
              <a:rPr lang="pt-BR" dirty="0" smtClean="0"/>
              <a:t>como Salvador (para estabelecer a base para a libertação do pecado) e </a:t>
            </a:r>
            <a:r>
              <a:rPr lang="pt-BR" dirty="0" smtClean="0"/>
              <a:t>em sua segunda vinda </a:t>
            </a:r>
            <a:r>
              <a:rPr lang="pt-BR" dirty="0"/>
              <a:t>à</a:t>
            </a:r>
            <a:r>
              <a:rPr lang="pt-BR" dirty="0" smtClean="0"/>
              <a:t> </a:t>
            </a:r>
            <a:r>
              <a:rPr lang="pt-BR" dirty="0" smtClean="0"/>
              <a:t>terra como Senhor (para realizar </a:t>
            </a:r>
            <a:r>
              <a:rPr lang="pt-BR" dirty="0" smtClean="0"/>
              <a:t>a </a:t>
            </a:r>
            <a:r>
              <a:rPr lang="pt-BR" dirty="0" smtClean="0"/>
              <a:t>libertação prometida).</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Lst>
            </a:pPr>
            <a:endParaRPr lang="pt-BR" sz="1600" dirty="0" smtClean="0"/>
          </a:p>
          <a:p>
            <a:pPr marL="357188" lvl="1" indent="0">
              <a:buNone/>
              <a:tabLst>
                <a:tab pos="898525" algn="l"/>
              </a:tabLst>
            </a:pPr>
            <a:r>
              <a:rPr lang="pt-BR" dirty="0" smtClean="0"/>
              <a:t>	 </a:t>
            </a:r>
          </a:p>
          <a:p>
            <a:pPr marL="357188" indent="0">
              <a:buNone/>
            </a:pPr>
            <a:endParaRPr lang="pt-BR" dirty="0" smtClean="0"/>
          </a:p>
          <a:p>
            <a:pPr marL="357188" indent="0">
              <a:buNone/>
            </a:pPr>
            <a:endParaRPr lang="pt-BR" dirty="0" smtClean="0"/>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a. 	A </a:t>
            </a:r>
            <a:r>
              <a:rPr lang="pt-BR" dirty="0" smtClean="0"/>
              <a:t>Chegada de </a:t>
            </a:r>
            <a:r>
              <a:rPr lang="pt-BR" dirty="0" smtClean="0"/>
              <a:t>Gabriel (9:20-21)</a:t>
            </a:r>
          </a:p>
          <a:p>
            <a:pPr marL="357188" lvl="1" indent="0">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i="1" dirty="0"/>
              <a:t> 20 Estando eu ainda falando e orando, e confessando o meu pecado, e o pecado do meu povo Israel, e lançando a minha súplica perante a face do SENHOR, meu Deus, pelo monte santo do meu Deus, 21 Estando eu, digo, ainda falando na oração, o homem Gabriel, que eu tinha visto na minha visão ao princípio, veio, voando rapidamente, e tocou-me, à hora do sacrifício da tarde.</a:t>
            </a:r>
            <a:endParaRPr lang="pt-BR" i="1" dirty="0" smtClean="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2629"/>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honra </a:t>
            </a:r>
            <a:r>
              <a:rPr lang="pt-BR" dirty="0" smtClean="0"/>
              <a:t>(9:15-19)</a:t>
            </a:r>
          </a:p>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a. 	A </a:t>
            </a:r>
            <a:r>
              <a:rPr lang="pt-BR" dirty="0" smtClean="0"/>
              <a:t>Chegada </a:t>
            </a:r>
            <a:r>
              <a:rPr lang="pt-BR" dirty="0" smtClean="0"/>
              <a:t>de Gabriel (9:20-21)</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Daniel orava ardentemente em favor do seu povo. Ele permaneceu em oração até a "hora do sacrifício da tarde", quer dizer até as três horas da tarde. Antes que Daniel </a:t>
            </a:r>
            <a:r>
              <a:rPr lang="pt-BR" dirty="0" smtClean="0"/>
              <a:t>pudesse </a:t>
            </a:r>
            <a:r>
              <a:rPr lang="pt-BR" dirty="0" smtClean="0"/>
              <a:t>terminar </a:t>
            </a:r>
            <a:r>
              <a:rPr lang="pt-BR" dirty="0" smtClean="0"/>
              <a:t>sua oração </a:t>
            </a:r>
            <a:r>
              <a:rPr lang="pt-BR" dirty="0" smtClean="0"/>
              <a:t>e talvez pedir mais de Deus, Daniel foi interrompido pelo anjo Gabriel. Gabriel é chamado "o homem Gabriel" provavelmente como uma maneira de identificar ele como aquele que viu na sua segunda visão (8.15-16).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56</a:t>
            </a:fld>
            <a:endParaRPr lang="pt-BR" dirty="0">
              <a:solidFill>
                <a:prstClr val="white"/>
              </a:solidFill>
            </a:endParaRPr>
          </a:p>
        </p:txBody>
      </p:sp>
      <p:sp>
        <p:nvSpPr>
          <p:cNvPr id="5" name="Title 1"/>
          <p:cNvSpPr>
            <a:spLocks noGrp="1"/>
          </p:cNvSpPr>
          <p:nvPr>
            <p:ph type="title"/>
          </p:nvPr>
        </p:nvSpPr>
        <p:spPr>
          <a:xfrm>
            <a:off x="457200" y="-171400"/>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15649763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a. 	A </a:t>
            </a:r>
            <a:r>
              <a:rPr lang="pt-BR" dirty="0" smtClean="0"/>
              <a:t>Chegada </a:t>
            </a:r>
            <a:r>
              <a:rPr lang="pt-BR" dirty="0" smtClean="0"/>
              <a:t>de Gabriel (9:20-21)</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Ele apareceu na forma </a:t>
            </a:r>
            <a:r>
              <a:rPr lang="pt-BR" dirty="0" smtClean="0"/>
              <a:t>humana </a:t>
            </a:r>
            <a:r>
              <a:rPr lang="pt-BR" dirty="0" smtClean="0"/>
              <a:t>as duas vezes. A frase "que eu tinha visto na minha visão ao princípio" não fala sobre a primeira visão em si, porque Gabriel apareceu primeiro na segunda visão, mas as duas primeiras visões </a:t>
            </a:r>
            <a:r>
              <a:rPr lang="pt-BR" dirty="0" smtClean="0"/>
              <a:t>juntas</a:t>
            </a:r>
            <a:r>
              <a:rPr lang="pt-BR" dirty="0" smtClean="0"/>
              <a:t>. Esta visão agora, a terceira, aconteceu uns treze anos depois </a:t>
            </a:r>
            <a:r>
              <a:rPr lang="pt-BR" dirty="0" smtClean="0"/>
              <a:t>da </a:t>
            </a:r>
            <a:r>
              <a:rPr lang="pt-BR" dirty="0" smtClean="0"/>
              <a:t>segunda, enquanto somente dois anos separam a primeira da segunda.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2. 	A Oração (9:3-19)</a:t>
            </a:r>
          </a:p>
          <a:p>
            <a:pPr marL="1797050" lvl="1" indent="-1439863">
              <a:buNone/>
              <a:tabLst>
                <a:tab pos="898525" algn="l"/>
                <a:tab pos="1347788" algn="l"/>
                <a:tab pos="1874838" algn="l"/>
                <a:tab pos="2247900" algn="l"/>
                <a:tab pos="2603500" algn="l"/>
              </a:tabLst>
            </a:pPr>
            <a:r>
              <a:rPr lang="pt-BR" dirty="0" smtClean="0"/>
              <a:t>		e. 	Tem misericórdia conosco para </a:t>
            </a:r>
            <a:r>
              <a:rPr lang="pt-BR" dirty="0" smtClean="0"/>
              <a:t>Sua </a:t>
            </a:r>
            <a:r>
              <a:rPr lang="pt-BR" dirty="0" smtClean="0"/>
              <a:t>honra (9:15-19)</a:t>
            </a:r>
          </a:p>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a. 	A </a:t>
            </a:r>
            <a:r>
              <a:rPr lang="pt-BR" dirty="0" smtClean="0"/>
              <a:t>Chegada </a:t>
            </a:r>
            <a:r>
              <a:rPr lang="pt-BR" dirty="0" smtClean="0"/>
              <a:t>de Gabriel (9:20-21)</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Daniel falou que o anjo "tocou-me". Talvez isso foi necessário para chamar a atenção de Daniel que estava tão envolvido na sua oração.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357188" lvl="1" indent="0">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a:t> </a:t>
            </a:r>
            <a:r>
              <a:rPr lang="pt-BR" i="1" dirty="0"/>
              <a:t>22 Ele me instruiu, e falou comigo, dizendo: Daniel, agora saí para fazer-te entender o sentido. 23 No princípio das tuas súplicas, saiu a ordem, e eu vim, para </a:t>
            </a:r>
            <a:r>
              <a:rPr lang="pt-BR" i="1" dirty="0" err="1"/>
              <a:t>to</a:t>
            </a:r>
            <a:r>
              <a:rPr lang="pt-BR" i="1" dirty="0"/>
              <a:t> declarar, porque és mui amado; considera, pois, a palavra, e entende a visão</a:t>
            </a:r>
            <a:r>
              <a:rPr lang="pt-BR" i="1" dirty="0" smtClean="0"/>
              <a:t>.</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59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Lst>
            </a:pPr>
            <a:r>
              <a:rPr lang="pt-BR" dirty="0" smtClean="0"/>
              <a:t>A Visão </a:t>
            </a:r>
            <a:r>
              <a:rPr lang="pt-BR" dirty="0" smtClean="0"/>
              <a:t>das </a:t>
            </a:r>
            <a:r>
              <a:rPr lang="pt-BR" dirty="0" smtClean="0"/>
              <a:t>70 Semanas (9) </a:t>
            </a:r>
          </a:p>
          <a:p>
            <a:pPr marL="857250" lvl="1" indent="-457200">
              <a:buNone/>
              <a:tabLst>
                <a:tab pos="898525" algn="l"/>
              </a:tabLst>
            </a:pPr>
            <a:endParaRPr lang="pt-BR" dirty="0" smtClean="0"/>
          </a:p>
          <a:p>
            <a:pPr marL="457200" indent="-457200">
              <a:buNone/>
              <a:tabLst>
                <a:tab pos="898525" algn="l"/>
              </a:tabLst>
            </a:pPr>
            <a:r>
              <a:rPr lang="pt-BR" dirty="0" smtClean="0"/>
              <a:t>	Capítulo 9 está dividido em duas partes:</a:t>
            </a:r>
          </a:p>
          <a:p>
            <a:pPr marL="457200" indent="-457200">
              <a:buNone/>
              <a:tabLst>
                <a:tab pos="898525" algn="l"/>
              </a:tabLst>
            </a:pPr>
            <a:endParaRPr lang="pt-BR" dirty="0" smtClean="0"/>
          </a:p>
          <a:p>
            <a:pPr marL="457200" indent="-457200">
              <a:buNone/>
              <a:tabLst>
                <a:tab pos="898525" algn="l"/>
              </a:tabLst>
            </a:pPr>
            <a:r>
              <a:rPr lang="pt-BR" dirty="0" smtClean="0"/>
              <a:t>	1-18 - Os primeiros dezenove versículos trata a oração de Daniel, uma oração inspirada principalmente pelo descobrimento da profecia de Jeremias que o cativeiro será 70 anos. </a:t>
            </a:r>
          </a:p>
          <a:p>
            <a:pPr marL="457200" indent="-457200">
              <a:buNone/>
              <a:tabLst>
                <a:tab pos="898525" algn="l"/>
              </a:tabLst>
            </a:pPr>
            <a:endParaRPr lang="pt-BR" dirty="0" smtClean="0"/>
          </a:p>
          <a:p>
            <a:pPr marL="457200" indent="-457200">
              <a:buNone/>
              <a:tabLst>
                <a:tab pos="898525" algn="l"/>
              </a:tabLst>
            </a:pPr>
            <a:r>
              <a:rPr lang="pt-BR" dirty="0" smtClean="0"/>
              <a:t>	19-27 - Os últimos oito versículos trata a resposta de Deus à oração de Daniel.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357188">
              <a:buNone/>
              <a:tabLst>
                <a:tab pos="898525" algn="l"/>
                <a:tab pos="1347788" algn="l"/>
                <a:tab pos="1797050"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No inicio das orações de Daniel uma "ordem" </a:t>
            </a:r>
            <a:r>
              <a:rPr lang="pt-BR" dirty="0" smtClean="0"/>
              <a:t>veio </a:t>
            </a:r>
            <a:r>
              <a:rPr lang="pt-BR" dirty="0" smtClean="0"/>
              <a:t>para Daniel. A palavra "ordem" realmente significa "palavra" ou mensagem. Gabriel trouxe a "palavra" do céu para Daniel. Está palavra sem dúvida é </a:t>
            </a:r>
            <a:r>
              <a:rPr lang="pt-BR" dirty="0" smtClean="0"/>
              <a:t>o </a:t>
            </a:r>
            <a:r>
              <a:rPr lang="pt-BR" dirty="0" smtClean="0"/>
              <a:t>conteúdo de versículos 24-27. Daniel recebeu este privilegio porque era "mui amado" na vista de Deus. Esta frase literalmente significa "um desejado, considerado precioso". O anjo queria </a:t>
            </a:r>
            <a:r>
              <a:rPr lang="pt-BR" dirty="0" smtClean="0"/>
              <a:t>que Daniel tomasse </a:t>
            </a:r>
            <a:r>
              <a:rPr lang="pt-BR" dirty="0" smtClean="0"/>
              <a:t>"entender o sentido", mostrando um desejado degrau de entendimento.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1181886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a:t> </a:t>
            </a:r>
            <a:r>
              <a:rPr lang="pt-BR" i="1" dirty="0"/>
              <a:t>24 Setenta semanas estão determinadas sobre o teu povo, e sobre a tua santa cidade, para cessar a transgressão, e para dar fim aos pecados, e para expiar a </a:t>
            </a:r>
            <a:r>
              <a:rPr lang="pt-BR" i="1" dirty="0" err="1"/>
              <a:t>iniqüidade</a:t>
            </a:r>
            <a:r>
              <a:rPr lang="pt-BR" i="1" dirty="0"/>
              <a:t>, e trazer a justiça eterna, e selar a visão e a profecia, e para ungir o Santíssimo</a:t>
            </a:r>
            <a:r>
              <a:rPr lang="pt-BR" i="1"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i="1" dirty="0" smtClean="0"/>
              <a:t>... </a:t>
            </a:r>
            <a:r>
              <a:rPr lang="pt-BR" i="1" dirty="0"/>
              <a:t>25 Sabe e entende: desde a saída da ordem para restaurar, e para edificar a Jerusalém, até ao Messias, o Príncipe, haverá sete semanas, e sessenta e duas semanas; as ruas e o muro se reedificarão, mas em tempos angustiosos</a:t>
            </a:r>
            <a:r>
              <a:rPr lang="pt-BR" i="1"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1767370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 </a:t>
            </a:r>
            <a:r>
              <a:rPr lang="pt-BR" i="1" dirty="0" smtClean="0"/>
              <a:t>26 </a:t>
            </a:r>
            <a:r>
              <a:rPr lang="pt-BR" i="1" dirty="0"/>
              <a:t>E depois das sessenta e duas semanas será cortado o Messias, mas não para si mesmo; e o povo do príncipe, que há de vir, destruirá a cidade e o santuário, e o seu fim será com uma inundação; e até ao fim haverá guerra; estão determinadas as assolações</a:t>
            </a:r>
            <a:r>
              <a:rPr lang="pt-BR" i="1"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1202175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 </a:t>
            </a:r>
            <a:r>
              <a:rPr lang="pt-BR" i="1" dirty="0" smtClean="0"/>
              <a:t>27 </a:t>
            </a:r>
            <a:r>
              <a:rPr lang="pt-BR" i="1" dirty="0"/>
              <a:t>E ele firmará aliança com muitos por uma semana; e na metade da semana fará cessar o sacrifício e a oblação; e sobre a asa das abominações virá o assolador, e isso até à consumação; e o que está determinado será derramado sobre o assolador.</a:t>
            </a:r>
            <a:endParaRPr lang="pt-BR" i="1" dirty="0" smtClean="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12228625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Estes quatro versículos parecem conter um esboço de todo o plano profético, desde aproximadamente o fim do cativeiro babilônico, até o início do reino </a:t>
            </a:r>
            <a:r>
              <a:rPr lang="pt-BR" dirty="0" smtClean="0"/>
              <a:t>milenar </a:t>
            </a:r>
            <a:r>
              <a:rPr lang="pt-BR" dirty="0" smtClean="0"/>
              <a:t>de Jesus Cristo.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286375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"Setenta semanas estão determinadas" - No hebraico a palavra traduzida "semana" é a palavra "</a:t>
            </a:r>
            <a:r>
              <a:rPr lang="pt-BR" dirty="0" err="1" smtClean="0"/>
              <a:t>shabua</a:t>
            </a:r>
            <a:r>
              <a:rPr lang="pt-BR" dirty="0" smtClean="0"/>
              <a:t>". Em hebraico "</a:t>
            </a:r>
            <a:r>
              <a:rPr lang="pt-BR" dirty="0" err="1" smtClean="0"/>
              <a:t>shabua</a:t>
            </a:r>
            <a:r>
              <a:rPr lang="pt-BR" dirty="0" smtClean="0"/>
              <a:t>" significa, literalmente, um "sete". A frase setenta semanas quer dizer "setenta setes". Pode ter o sentido de um "sete" de dias, semanas, meses e também um "sete" de anos.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Precisamente nesta profecia tem o sentido profético de anos e não de dias. Assim sendo, estas "setenta semanas" são setenta grupos de sete anos, ou seja, 490 anos. Mas como sabemos isso?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9261"/>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357188">
              <a:buNone/>
              <a:tabLst>
                <a:tab pos="898525" algn="l"/>
                <a:tab pos="1347788" algn="l"/>
                <a:tab pos="1874838" algn="l"/>
                <a:tab pos="2247900" algn="l"/>
                <a:tab pos="2603500" algn="l"/>
              </a:tabLst>
            </a:pPr>
            <a:r>
              <a:rPr lang="pt-BR" dirty="0" smtClean="0"/>
              <a:t>1) O contexto está falando sobre anos. Note que Daniel estava lendo no livro de Jeremias que "o número de anos, de que falara o SENHOR ao profeta Jeremias, em que haviam de cumprir-se as desolações de Jerusalém, era de setenta anos" (vs. 2). Deus explica a Daniel que Ele não vai cumprir as suas promessas com Israel agora, mas que haverá outro período de setenta setes de anos depois disso.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68</a:t>
            </a:fld>
            <a:endParaRPr lang="pt-BR" dirty="0">
              <a:solidFill>
                <a:prstClr val="white"/>
              </a:solidFill>
            </a:endParaRPr>
          </a:p>
        </p:txBody>
      </p:sp>
      <p:sp>
        <p:nvSpPr>
          <p:cNvPr id="5" name="Title 1"/>
          <p:cNvSpPr>
            <a:spLocks noGrp="1"/>
          </p:cNvSpPr>
          <p:nvPr>
            <p:ph type="title"/>
          </p:nvPr>
        </p:nvSpPr>
        <p:spPr>
          <a:xfrm>
            <a:off x="457200" y="-99392"/>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357188">
              <a:buNone/>
              <a:tabLst>
                <a:tab pos="898525" algn="l"/>
                <a:tab pos="1347788" algn="l"/>
                <a:tab pos="1874838" algn="l"/>
                <a:tab pos="2247900" algn="l"/>
                <a:tab pos="2603500" algn="l"/>
              </a:tabLst>
            </a:pPr>
            <a:r>
              <a:rPr lang="pt-BR" dirty="0" smtClean="0"/>
              <a:t>2) A </a:t>
            </a:r>
            <a:r>
              <a:rPr lang="pt-BR" dirty="0" err="1" smtClean="0"/>
              <a:t>idéia</a:t>
            </a:r>
            <a:r>
              <a:rPr lang="pt-BR" dirty="0" smtClean="0"/>
              <a:t> de uma semana de sete anos não é nova: </a:t>
            </a:r>
            <a:r>
              <a:rPr lang="pt-BR" dirty="0" err="1" smtClean="0"/>
              <a:t>Lev</a:t>
            </a:r>
            <a:r>
              <a:rPr lang="pt-BR" dirty="0" smtClean="0"/>
              <a:t>. 25:3-4, 8-10, Gên. 29:27-28, Deu. 15.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69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Lst>
            </a:pPr>
            <a:r>
              <a:rPr lang="pt-BR" dirty="0" smtClean="0"/>
              <a:t>A Visão </a:t>
            </a:r>
            <a:r>
              <a:rPr lang="pt-BR" dirty="0" smtClean="0"/>
              <a:t>das </a:t>
            </a:r>
            <a:r>
              <a:rPr lang="pt-BR" dirty="0" smtClean="0"/>
              <a:t>70 Semanas (9) </a:t>
            </a:r>
          </a:p>
          <a:p>
            <a:pPr marL="857250" lvl="1" indent="-457200">
              <a:buNone/>
              <a:tabLst>
                <a:tab pos="898525" algn="l"/>
              </a:tabLst>
            </a:pPr>
            <a:endParaRPr lang="pt-BR" dirty="0" smtClean="0"/>
          </a:p>
          <a:p>
            <a:pPr marL="457200" indent="-457200">
              <a:buNone/>
              <a:tabLst>
                <a:tab pos="898525" algn="l"/>
              </a:tabLst>
            </a:pPr>
            <a:r>
              <a:rPr lang="pt-BR" dirty="0" smtClean="0"/>
              <a:t>	Tecnicamente esta revelação de Daniel não é uma visão, mas uma comunicação face a face (vs. 20) entre o anjo Gabriel e Daniel.</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357188">
              <a:buNone/>
              <a:tabLst>
                <a:tab pos="898525" algn="l"/>
                <a:tab pos="1347788" algn="l"/>
                <a:tab pos="1874838" algn="l"/>
                <a:tab pos="2247900" algn="l"/>
                <a:tab pos="2603500" algn="l"/>
              </a:tabLst>
            </a:pPr>
            <a:r>
              <a:rPr lang="pt-BR" dirty="0" smtClean="0"/>
              <a:t> 3) Desde que Daniel estava pensando em termo de 70 anos de cativeiro e desde que os setenta anos foram baseados sobre a violação de 490 anos do ano </a:t>
            </a:r>
            <a:r>
              <a:rPr lang="pt-BR" dirty="0" err="1" smtClean="0"/>
              <a:t>sabático</a:t>
            </a:r>
            <a:r>
              <a:rPr lang="pt-BR" dirty="0" smtClean="0"/>
              <a:t> (II Crôn. 36:21, </a:t>
            </a:r>
            <a:r>
              <a:rPr lang="pt-BR" dirty="0" err="1" smtClean="0"/>
              <a:t>Lev</a:t>
            </a:r>
            <a:r>
              <a:rPr lang="pt-BR" dirty="0" smtClean="0"/>
              <a:t>. 26.33-35 e Jer. 34.12-22), foi bem apropriado para Deus estabelecer uma nova época de seu tratamento pessoal para com Israel que estenderia </a:t>
            </a:r>
            <a:r>
              <a:rPr lang="pt-BR" dirty="0" smtClean="0"/>
              <a:t>por </a:t>
            </a:r>
            <a:r>
              <a:rPr lang="pt-BR" dirty="0" smtClean="0"/>
              <a:t>490 anos: o número exato dos anos da violação do ano sabático.</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Lst>
            </a:pPr>
            <a:endParaRPr lang="pt-BR" dirty="0" smtClean="0"/>
          </a:p>
          <a:p>
            <a:pPr marL="357188" lvl="1" indent="0">
              <a:buNone/>
              <a:tabLst>
                <a:tab pos="898525" algn="l"/>
              </a:tabLst>
            </a:pPr>
            <a:r>
              <a:rPr lang="pt-BR" dirty="0" smtClean="0"/>
              <a:t>	 </a:t>
            </a:r>
          </a:p>
          <a:p>
            <a:pPr marL="357188" indent="0">
              <a:buNone/>
            </a:pPr>
            <a:endParaRPr lang="pt-BR" dirty="0" smtClean="0"/>
          </a:p>
          <a:p>
            <a:pPr marL="357188" indent="0">
              <a:buNone/>
            </a:pPr>
            <a:endParaRPr lang="pt-BR" dirty="0" smtClean="0"/>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70</a:t>
            </a:fld>
            <a:endParaRPr lang="pt-BR" dirty="0">
              <a:solidFill>
                <a:prstClr val="white"/>
              </a:solidFill>
            </a:endParaRPr>
          </a:p>
        </p:txBody>
      </p:sp>
      <p:sp>
        <p:nvSpPr>
          <p:cNvPr id="5" name="Title 1"/>
          <p:cNvSpPr>
            <a:spLocks noGrp="1"/>
          </p:cNvSpPr>
          <p:nvPr>
            <p:ph type="title"/>
          </p:nvPr>
        </p:nvSpPr>
        <p:spPr>
          <a:xfrm>
            <a:off x="457200" y="-315416"/>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357188">
              <a:buNone/>
              <a:tabLst>
                <a:tab pos="898525" algn="l"/>
                <a:tab pos="1347788" algn="l"/>
                <a:tab pos="1874838" algn="l"/>
                <a:tab pos="2247900" algn="l"/>
                <a:tab pos="2603500" algn="l"/>
              </a:tabLst>
            </a:pPr>
            <a:r>
              <a:rPr lang="pt-BR" dirty="0" smtClean="0"/>
              <a:t>4) No contexto dias, semanas ou meses são sem sentido. É realmente a única interpreta­ção que faz sentido em </a:t>
            </a:r>
            <a:r>
              <a:rPr lang="pt-BR" dirty="0" smtClean="0"/>
              <a:t>vista </a:t>
            </a:r>
            <a:r>
              <a:rPr lang="pt-BR" dirty="0" smtClean="0"/>
              <a:t>da história.</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"Sobre o teu povo, e sobre a tua santa cidade" - Note bem que esta profecia trata de Israel, o povo de Daniel; e a cidade de Jerusalém, a santa cidade. </a:t>
            </a:r>
            <a:r>
              <a:rPr lang="pt-BR" dirty="0" smtClean="0"/>
              <a:t>As tentativas </a:t>
            </a:r>
            <a:r>
              <a:rPr lang="pt-BR" dirty="0" smtClean="0"/>
              <a:t>de identificar este trecho com a Igreja e a Nova Jerusalém falham. O contexto do trecho é ligado com Israel (vs. 2-3, 15-16, 19-23), e a ligação do povo com uma cidade mostra que está falando literalmente duma raça e uma cidade real.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 As interpretações tentando ligar esta profecia com a igreja são muito confusas e contraditórias. Somente seguindo um sistema alegórico de interpretação pode-se chegar nesta conclusão errônea, e </a:t>
            </a:r>
            <a:r>
              <a:rPr lang="pt-BR" dirty="0" smtClean="0"/>
              <a:t>este </a:t>
            </a:r>
            <a:r>
              <a:rPr lang="pt-BR" dirty="0" smtClean="0"/>
              <a:t>sistema é </a:t>
            </a:r>
            <a:r>
              <a:rPr lang="pt-BR" dirty="0" smtClean="0"/>
              <a:t>falso. </a:t>
            </a:r>
            <a:r>
              <a:rPr lang="pt-BR" dirty="0" smtClean="0"/>
              <a:t>Esta falando exclusivamente sobre Israel.</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Depois </a:t>
            </a:r>
            <a:r>
              <a:rPr lang="pt-BR" dirty="0" smtClean="0"/>
              <a:t>dos </a:t>
            </a:r>
            <a:r>
              <a:rPr lang="pt-BR" dirty="0" smtClean="0"/>
              <a:t>490 anos seis acontecimentos marcantes deviam acontecer. É </a:t>
            </a:r>
            <a:r>
              <a:rPr lang="pt-BR" dirty="0" smtClean="0"/>
              <a:t>muito </a:t>
            </a:r>
            <a:r>
              <a:rPr lang="pt-BR" dirty="0" smtClean="0"/>
              <a:t>importante entender que estes acontecimentos </a:t>
            </a:r>
            <a:r>
              <a:rPr lang="pt-BR" dirty="0" smtClean="0"/>
              <a:t>referem-se </a:t>
            </a:r>
            <a:r>
              <a:rPr lang="pt-BR" dirty="0" smtClean="0"/>
              <a:t>somente aos judeus. Entretanto é </a:t>
            </a:r>
            <a:r>
              <a:rPr lang="pt-BR" dirty="0" smtClean="0"/>
              <a:t>verdade </a:t>
            </a:r>
            <a:r>
              <a:rPr lang="pt-BR" dirty="0" smtClean="0"/>
              <a:t>que quando o Messias foi "tirado", Ele fez um "fim aos pecados" (Heb. 10:12) e uma "expiação à </a:t>
            </a:r>
            <a:r>
              <a:rPr lang="pt-BR" dirty="0" err="1" smtClean="0"/>
              <a:t>iniqüidade</a:t>
            </a:r>
            <a:r>
              <a:rPr lang="pt-BR" dirty="0" smtClean="0"/>
              <a:t>" (Rom. 5:6-10) para o mundo inteiro, estas seis coisas </a:t>
            </a:r>
            <a:r>
              <a:rPr lang="pt-BR" dirty="0" smtClean="0"/>
              <a:t>estão </a:t>
            </a:r>
            <a:r>
              <a:rPr lang="pt-BR" dirty="0" smtClean="0"/>
              <a:t>ligados exclusivamente com Israel.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74</a:t>
            </a:fld>
            <a:endParaRPr lang="pt-BR" dirty="0">
              <a:solidFill>
                <a:prstClr val="white"/>
              </a:solidFill>
            </a:endParaRPr>
          </a:p>
        </p:txBody>
      </p:sp>
      <p:sp>
        <p:nvSpPr>
          <p:cNvPr id="5" name="Title 1"/>
          <p:cNvSpPr>
            <a:spLocks noGrp="1"/>
          </p:cNvSpPr>
          <p:nvPr>
            <p:ph type="title"/>
          </p:nvPr>
        </p:nvSpPr>
        <p:spPr>
          <a:xfrm>
            <a:off x="457200" y="-243408"/>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A pessoa responsável para fazer </a:t>
            </a:r>
            <a:r>
              <a:rPr lang="pt-BR" dirty="0" smtClean="0"/>
              <a:t>estas </a:t>
            </a:r>
            <a:r>
              <a:rPr lang="pt-BR" dirty="0" smtClean="0"/>
              <a:t>seis </a:t>
            </a:r>
            <a:r>
              <a:rPr lang="pt-BR" dirty="0" smtClean="0"/>
              <a:t>coisas </a:t>
            </a:r>
            <a:r>
              <a:rPr lang="pt-BR" dirty="0" smtClean="0"/>
              <a:t>é o Messias, Jesus Cristo. Ele é a pessoa agindo.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Os primeiros três acontecimentos são negativos (o que será tirado) em natureza e são ligados com o sacrifício do Messias. Sua morte era a base ou razão por que eles podem acontecer. Os segundos três são </a:t>
            </a:r>
            <a:r>
              <a:rPr lang="pt-BR" dirty="0" smtClean="0"/>
              <a:t>positivos </a:t>
            </a:r>
            <a:r>
              <a:rPr lang="pt-BR" dirty="0" smtClean="0"/>
              <a:t>(o que será dado) em natureza e são ligados com a volta do Senhor.</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 "para cessar a transgressão" -  A palavra "transgressão" significa "errar o alvo". A transgressão do povo Daniel era a rejeição do seu Messias; muitas vezes na pessoa dum profeta que foi seu represen­tante. Isto vai terminar quando a nação inteira aceita Cristo como seu Messias na sua volta (Rom.11:26).</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"e para dar fim aos pecados" - Paulo explica esta parte com as seguintes palavras: "E assim todo o Israel será salvo, como está escrito: De Sião virá o Libertador, e desviará de Jacó as impiedades. E este será a minha aliança com eles, quando eu tirar os seus pecados." (Rom. 11:26-27).</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"e para expiar a </a:t>
            </a:r>
            <a:r>
              <a:rPr lang="pt-BR" dirty="0" err="1" smtClean="0"/>
              <a:t>iniqüidade</a:t>
            </a:r>
            <a:r>
              <a:rPr lang="pt-BR" dirty="0" smtClean="0"/>
              <a:t>" - O profeta Zacarias falou sobre isso: "Naquele dia haverá uma fonte aberta para a casa de Davi, e para os habitantes de Jerusalém, para purificação do pecado e da imundícia." (Zac. 13:1).</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"e trazer a justiça eterna" - Está falando sobre o reino milenário de Cristo. Somente Ele pode trazer a justiça eterna nesta terra. Veja Jer. 31:33-34!</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"e selar a visão e a profecia" - No milênio todos as visões e profecias para com o povo de Israel serão cumpridos. A </a:t>
            </a:r>
            <a:r>
              <a:rPr lang="pt-BR" dirty="0" err="1" smtClean="0"/>
              <a:t>idéia</a:t>
            </a:r>
            <a:r>
              <a:rPr lang="pt-BR" dirty="0" smtClean="0"/>
              <a:t> de "selar" a visão é guardar como alguma coisa já cumprida. Sim, há outras profecia acerca o tempo depois o milênio, mais estes envolvem os gentios e/ou a Igreja, etc.</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"e para ungir o Santíssimo" - Não está falando duma pessoa, mas um lugar: o santo do santos do templo milenário está em vista. A frase hebraica traduzida “Santíssimo” é usado 11 vezes no Velho Testamento para referir-se ao Tabernáculo ou Templo. Lembra que Jesus está fazendo todo isso. Ele não vai si ungir, mas vai ungir o futuro templo (Eze. 41-42, Jer. 33.15-18, Eze. 20.40-41, 37.26-27, Zac. 14.16-17) com a sua glória, como foi feito no passado (</a:t>
            </a:r>
            <a:r>
              <a:rPr lang="pt-BR" dirty="0" err="1" smtClean="0"/>
              <a:t>Êx</a:t>
            </a:r>
            <a:r>
              <a:rPr lang="pt-BR" dirty="0" smtClean="0"/>
              <a:t>. 13:21-22, 40:34-35, I Reis 8:10-11, Eze. 43:16).</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Os primeiros quatro foram cumpridos em principio na cruz, mas serão cumpridos completamente em respeito de Israel recebendo estes benefícios. Os últimos dois somente serão cumpridos na segunda volta de Cristo a terra (revelação).</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Lst>
            </a:pPr>
            <a:endParaRPr lang="pt-BR" sz="1600" dirty="0" smtClean="0"/>
          </a:p>
          <a:p>
            <a:pPr marL="357188" lvl="1" indent="0">
              <a:buNone/>
              <a:tabLst>
                <a:tab pos="898525" algn="l"/>
              </a:tabLst>
            </a:pPr>
            <a:r>
              <a:rPr lang="pt-BR" dirty="0" smtClean="0"/>
              <a:t>	 </a:t>
            </a:r>
          </a:p>
          <a:p>
            <a:pPr marL="357188" indent="0">
              <a:buNone/>
            </a:pPr>
            <a:endParaRPr lang="pt-BR" dirty="0" smtClean="0"/>
          </a:p>
          <a:p>
            <a:pPr marL="357188" indent="0">
              <a:buNone/>
            </a:pPr>
            <a:endParaRPr lang="pt-BR" dirty="0" smtClean="0"/>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 * "e para dar fim aos pecados" - Paulo explica esta parte com as seguintes palavras: "E assim todo o Israel será salvo, como está escrito: De Sião virá o Libertador, e desviará de Jacó as impiedades. E este será a minha aliança com eles, quando eu tirar os seus pecados." (Rom. 11:26-27).</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 "e para expiar a </a:t>
            </a:r>
            <a:r>
              <a:rPr lang="pt-BR" dirty="0" err="1" smtClean="0"/>
              <a:t>iniqüidade</a:t>
            </a:r>
            <a:r>
              <a:rPr lang="pt-BR" dirty="0" smtClean="0"/>
              <a:t>" - O profeta Zacarias falou sobre isso: "Naquele dia haverá uma fonte aberta para a casa de Davi, e para os habitantes de Jerusalém, para purificação do pecado e da imundícia." (Zac. 13:1).</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79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797050" algn="l"/>
                <a:tab pos="2247900" algn="l"/>
                <a:tab pos="2603500" algn="l"/>
              </a:tabLst>
            </a:pPr>
            <a:r>
              <a:rPr lang="pt-BR" dirty="0" smtClean="0"/>
              <a:t>A Visão da 70 Semanas (9) </a:t>
            </a:r>
          </a:p>
          <a:p>
            <a:pPr marL="857250" lvl="1" indent="-457200">
              <a:buNone/>
              <a:tabLst>
                <a:tab pos="898525" algn="l"/>
                <a:tab pos="1347788" algn="l"/>
                <a:tab pos="1797050" algn="l"/>
                <a:tab pos="2247900" algn="l"/>
                <a:tab pos="2603500" algn="l"/>
              </a:tabLst>
            </a:pPr>
            <a:r>
              <a:rPr lang="pt-BR" dirty="0" smtClean="0"/>
              <a:t>	1. 	A Ocasião (9:1-2)</a:t>
            </a:r>
          </a:p>
          <a:p>
            <a:pPr marL="857250" lvl="1" indent="-457200">
              <a:buNone/>
              <a:tabLst>
                <a:tab pos="898525" algn="l"/>
                <a:tab pos="1347788" algn="l"/>
                <a:tab pos="1797050" algn="l"/>
                <a:tab pos="2247900" algn="l"/>
                <a:tab pos="2603500" algn="l"/>
              </a:tabLst>
            </a:pPr>
            <a:r>
              <a:rPr lang="pt-BR" dirty="0" smtClean="0"/>
              <a:t> </a:t>
            </a:r>
          </a:p>
          <a:p>
            <a:pPr marL="457200" indent="-457200">
              <a:buNone/>
              <a:tabLst>
                <a:tab pos="898525" algn="l"/>
                <a:tab pos="1347788" algn="l"/>
                <a:tab pos="1797050" algn="l"/>
                <a:tab pos="2247900" algn="l"/>
                <a:tab pos="2603500" algn="l"/>
              </a:tabLst>
            </a:pPr>
            <a:r>
              <a:rPr lang="pt-BR" i="1" dirty="0" smtClean="0"/>
              <a:t>1 No </a:t>
            </a:r>
            <a:r>
              <a:rPr lang="pt-BR" i="1" dirty="0"/>
              <a:t>ano primeiro de Dario, filho de Assuero, da linhagem dos medos, o qual foi constituído rei sobre o reino dos caldeus, 2 No primeiro ano do seu reinado, eu, Daniel, entendi pelos livros que o número dos anos, de que falara o SENHOR ao profeta Jeremias, em que haviam de cumprir-se as desolações de Jerusalém, era de setenta anos.</a:t>
            </a:r>
            <a:endParaRPr lang="pt-BR" i="1" dirty="0" smtClean="0"/>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 "e trazer a justiça eterna" - Está falando sobre o reino </a:t>
            </a:r>
            <a:r>
              <a:rPr lang="pt-BR" dirty="0" smtClean="0"/>
              <a:t>milenar </a:t>
            </a:r>
            <a:r>
              <a:rPr lang="pt-BR" dirty="0" smtClean="0"/>
              <a:t>de Cristo. Somente Ele pode trazer a justiça eterna nesta terra. Veja Jer. 31:33-34!</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 "e selar a visão e a profecia" - No milênio </a:t>
            </a:r>
            <a:r>
              <a:rPr lang="pt-BR" dirty="0" smtClean="0"/>
              <a:t>todas </a:t>
            </a:r>
            <a:r>
              <a:rPr lang="pt-BR" dirty="0" smtClean="0"/>
              <a:t>as visões e profecias para com o povo de Israel serão </a:t>
            </a:r>
            <a:r>
              <a:rPr lang="pt-BR" dirty="0" smtClean="0"/>
              <a:t>cumpridas</a:t>
            </a:r>
            <a:r>
              <a:rPr lang="pt-BR" dirty="0" smtClean="0"/>
              <a:t>. A ideia de "selar" a visão é guardar como alguma coisa já cumprida. Sim, há outras </a:t>
            </a:r>
            <a:r>
              <a:rPr lang="pt-BR" dirty="0" smtClean="0"/>
              <a:t>profecias </a:t>
            </a:r>
            <a:r>
              <a:rPr lang="pt-BR" dirty="0" smtClean="0"/>
              <a:t>acerca </a:t>
            </a:r>
            <a:r>
              <a:rPr lang="pt-BR" dirty="0" smtClean="0"/>
              <a:t>do </a:t>
            </a:r>
            <a:r>
              <a:rPr lang="pt-BR" dirty="0" smtClean="0"/>
              <a:t>tempo depois </a:t>
            </a:r>
            <a:r>
              <a:rPr lang="pt-BR" dirty="0" smtClean="0"/>
              <a:t>do </a:t>
            </a:r>
            <a:r>
              <a:rPr lang="pt-BR" dirty="0" smtClean="0"/>
              <a:t>milênio, mais estes envolvem os gentios e/ou a Igreja, etc.</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 * "e para ungir o Santíssimo" - Não está falando duma pessoa, mas um lugar: o santo do santos do templo </a:t>
            </a:r>
            <a:r>
              <a:rPr lang="pt-BR" dirty="0" smtClean="0"/>
              <a:t>milenar está </a:t>
            </a:r>
            <a:r>
              <a:rPr lang="pt-BR" dirty="0" smtClean="0"/>
              <a:t>em vista. A frase hebraica traduzida “Santíssimo” é usado 11 vezes no Velho Testamento para referir-se ao Tabernáculo ou Templo. </a:t>
            </a:r>
            <a:r>
              <a:rPr lang="pt-BR" dirty="0" smtClean="0"/>
              <a:t>Lembre-se </a:t>
            </a:r>
            <a:r>
              <a:rPr lang="pt-BR" dirty="0" smtClean="0"/>
              <a:t>que Jesus está fazendo </a:t>
            </a:r>
            <a:r>
              <a:rPr lang="pt-BR" dirty="0" smtClean="0"/>
              <a:t>tudo </a:t>
            </a:r>
            <a:r>
              <a:rPr lang="pt-BR" dirty="0" smtClean="0"/>
              <a:t>isso.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Ele não vai si ungir, mas vai ungir o futuro templo (Eze. 41-42, Jer. 33.15-18, Eze. 20.40-41, 37.26-27, Zac. 14.16-17) com a sua glória, como foi feito no passado (</a:t>
            </a:r>
            <a:r>
              <a:rPr lang="pt-BR" dirty="0" err="1" smtClean="0"/>
              <a:t>Êx</a:t>
            </a:r>
            <a:r>
              <a:rPr lang="pt-BR" dirty="0" smtClean="0"/>
              <a:t>. 13:21-22, 40:34-35, I Reis 8:10-11, Eze. 43:16).</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83</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24:</a:t>
            </a:r>
          </a:p>
          <a:p>
            <a:pPr marL="357188" lvl="1" indent="0">
              <a:buNone/>
              <a:tabLst>
                <a:tab pos="898525" algn="l"/>
                <a:tab pos="1347788" algn="l"/>
                <a:tab pos="1874838" algn="l"/>
                <a:tab pos="2247900" algn="l"/>
                <a:tab pos="2603500" algn="l"/>
              </a:tabLst>
            </a:pPr>
            <a:r>
              <a:rPr lang="pt-BR" dirty="0" smtClean="0"/>
              <a:t>Os primeiros quatro foram cumpridos em principio na cruz, mas serão cumpridos completamente em respeito de Israel recebendo estes benefícios. Os últimos dois somente serão cumpridos na segunda volta de Cristo </a:t>
            </a:r>
            <a:r>
              <a:rPr lang="pt-BR" dirty="0" smtClean="0"/>
              <a:t>à </a:t>
            </a:r>
            <a:r>
              <a:rPr lang="pt-BR" dirty="0" smtClean="0"/>
              <a:t>terra (revelação).</a:t>
            </a:r>
          </a:p>
          <a:p>
            <a:pPr marL="357188" indent="0">
              <a:buNone/>
            </a:pPr>
            <a:endParaRPr lang="pt-BR" dirty="0" smtClean="0"/>
          </a:p>
          <a:p>
            <a:pPr marL="1797050" lvl="1" indent="-1439863">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endParaRPr lang="pt-BR" sz="1600"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25:</a:t>
            </a:r>
          </a:p>
          <a:p>
            <a:pPr marL="357188" lvl="1" indent="0">
              <a:buNone/>
              <a:tabLst>
                <a:tab pos="898525" algn="l"/>
                <a:tab pos="1347788" algn="l"/>
                <a:tab pos="1874838" algn="l"/>
                <a:tab pos="2247900" algn="l"/>
                <a:tab pos="2603500" algn="l"/>
              </a:tabLst>
            </a:pPr>
            <a:r>
              <a:rPr lang="pt-BR" dirty="0" smtClean="0"/>
              <a:t>"Sabe e entende: desde a saída da ordem para restaurar, e para edificar a Jerusalém" - Daniel foi mostrado que as setenta semanas </a:t>
            </a:r>
            <a:r>
              <a:rPr lang="pt-BR" dirty="0" smtClean="0"/>
              <a:t>começariam </a:t>
            </a:r>
            <a:r>
              <a:rPr lang="pt-BR" dirty="0" smtClean="0"/>
              <a:t>com a ordem para reconstruir Jerusalém. Mas quando foi isso? São quatro ordens ligadas com a restauração de Jerusalém, referente a este período: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25:</a:t>
            </a:r>
          </a:p>
          <a:p>
            <a:pPr marL="449263" lvl="1" indent="-449263">
              <a:buNone/>
              <a:tabLst>
                <a:tab pos="898525" algn="l"/>
                <a:tab pos="1347788" algn="l"/>
                <a:tab pos="1874838" algn="l"/>
                <a:tab pos="2247900" algn="l"/>
                <a:tab pos="2603500" algn="l"/>
              </a:tabLst>
            </a:pPr>
            <a:r>
              <a:rPr lang="pt-BR" dirty="0" smtClean="0"/>
              <a:t>1) 	A Ordem de Ciro - 536 A.C. (II Crôn. 36:22-23 e Esdras 1:1-4, 6.3-5)</a:t>
            </a:r>
          </a:p>
          <a:p>
            <a:pPr marL="449263" lvl="1" indent="-449263">
              <a:buNone/>
              <a:tabLst>
                <a:tab pos="898525" algn="l"/>
                <a:tab pos="1347788" algn="l"/>
                <a:tab pos="1874838" algn="l"/>
                <a:tab pos="2247900" algn="l"/>
                <a:tab pos="2603500" algn="l"/>
              </a:tabLst>
            </a:pPr>
            <a:r>
              <a:rPr lang="pt-BR" dirty="0" smtClean="0"/>
              <a:t>2) 	A Ordem de Dário - 517 A.C. (Esdras 6:3-8)</a:t>
            </a:r>
          </a:p>
          <a:p>
            <a:pPr marL="449263" lvl="1" indent="-449263">
              <a:buNone/>
              <a:tabLst>
                <a:tab pos="898525" algn="l"/>
                <a:tab pos="1347788" algn="l"/>
                <a:tab pos="1874838" algn="l"/>
                <a:tab pos="2247900" algn="l"/>
                <a:tab pos="2603500" algn="l"/>
              </a:tabLst>
            </a:pPr>
            <a:r>
              <a:rPr lang="pt-BR" dirty="0" smtClean="0"/>
              <a:t>3) 	A Ordem de </a:t>
            </a:r>
            <a:r>
              <a:rPr lang="pt-BR" dirty="0" err="1" smtClean="0"/>
              <a:t>Artaxerxes</a:t>
            </a:r>
            <a:r>
              <a:rPr lang="pt-BR" dirty="0" smtClean="0"/>
              <a:t> - 458 A.C. (Esdras 7:7, 11-26)</a:t>
            </a:r>
          </a:p>
          <a:p>
            <a:pPr marL="449263" lvl="1" indent="-449263">
              <a:buNone/>
              <a:tabLst>
                <a:tab pos="898525" algn="l"/>
                <a:tab pos="1347788" algn="l"/>
                <a:tab pos="1874838" algn="l"/>
                <a:tab pos="2247900" algn="l"/>
                <a:tab pos="2603500" algn="l"/>
              </a:tabLst>
            </a:pPr>
            <a:r>
              <a:rPr lang="pt-BR" dirty="0" smtClean="0"/>
              <a:t>4) 	A Ordem de </a:t>
            </a:r>
            <a:r>
              <a:rPr lang="pt-BR" dirty="0" err="1" smtClean="0"/>
              <a:t>Artaxerxes</a:t>
            </a:r>
            <a:r>
              <a:rPr lang="pt-BR" dirty="0" smtClean="0"/>
              <a:t> - </a:t>
            </a:r>
            <a:r>
              <a:rPr lang="pt-BR" dirty="0" smtClean="0">
                <a:solidFill>
                  <a:srgbClr val="FF0000"/>
                </a:solidFill>
                <a:latin typeface="Arial Black" pitchFamily="34" charset="0"/>
              </a:rPr>
              <a:t>445 A.C. </a:t>
            </a:r>
            <a:r>
              <a:rPr lang="pt-BR" dirty="0" smtClean="0"/>
              <a:t>(Neemias 2:1-8, 17-18)</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25:</a:t>
            </a:r>
          </a:p>
          <a:p>
            <a:pPr marL="357188" lvl="1" indent="0">
              <a:buNone/>
              <a:tabLst>
                <a:tab pos="898525" algn="l"/>
                <a:tab pos="1347788" algn="l"/>
                <a:tab pos="1874838" algn="l"/>
                <a:tab pos="2247900" algn="l"/>
                <a:tab pos="2603500" algn="l"/>
              </a:tabLst>
            </a:pPr>
            <a:r>
              <a:rPr lang="pt-BR" dirty="0" smtClean="0"/>
              <a:t>Somente a ordem de </a:t>
            </a:r>
            <a:r>
              <a:rPr lang="pt-BR" dirty="0" err="1" smtClean="0"/>
              <a:t>Artaxerxes</a:t>
            </a:r>
            <a:r>
              <a:rPr lang="pt-BR" dirty="0" smtClean="0"/>
              <a:t> em 445 A.C. pode servir como a data certa. As outras ordens só falam da restauração do templo, e esta data encaixa-se com todos os fatos. Assim, a data exata da ordem era o 1º de </a:t>
            </a:r>
            <a:r>
              <a:rPr lang="pt-BR" dirty="0" err="1" smtClean="0"/>
              <a:t>Nisã</a:t>
            </a:r>
            <a:r>
              <a:rPr lang="pt-BR" dirty="0" smtClean="0"/>
              <a:t> de 445 A.C. (Neemias 2:1), ou em outras palavras o 14 de março de 445 A.C.</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"Até ao Messias, o Príncipe, sete semanas, e sessenta e duas semanas" - A palavra "Messias" significa "ungido", e a palavra "príncipe" significa "líder ou príncipe". Jesus Cristo é o supremo Messias e Príncipe. </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As Setenta Semanas são divididas em três períodos.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O primeiro período é de sete semanas, ou 49 anos. A gramática hebraica e todos os comentários indicam que a frase "as ruas e o muro se reedificação, mas em tempos angustiosos" é ligado com as sete semanas. Não há na Bíblia (além deste trecho), ou na história que, indica o tempo que levou para terminar a reedificação da cidade de Jerusalém, mas devido a este trecho podemos dizer que levou 49 anos. Os 52 dias em Neemias 6:15 fala só do muro, não está incluindo o tempo antes do começo deste projeto, nem a colocação das portas, a construção das casas, prédios, ruas, etc. A palavra "ruas" significa "lugares largos" e provavelmente está falando sobre as praças públicas. A palavra "muro­" significa alguma coisa escavado (fosso), talvez relacionado com a defesa da cidade. Nos sabemos através de Neemias 2-6 que a reedifica­ç­ão aconteceu "em tempos angustio­sos".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O segundo período é de 62 semanas, ou 434 anos. Este período termina na vida de Jesus Cristo. </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O terceiro período é de uma semana. Esta semana está tratado nos seguintes dois versículos. Ela fala sobre a Tribulação.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Versículo 26</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9:26 E depois das sessenta e duas semanas </a:t>
            </a:r>
          </a:p>
          <a:p>
            <a:pPr marL="357188" lvl="1" indent="0">
              <a:buNone/>
              <a:tabLst>
                <a:tab pos="898525" algn="l"/>
                <a:tab pos="1347788" algn="l"/>
                <a:tab pos="1874838" algn="l"/>
                <a:tab pos="2247900" algn="l"/>
                <a:tab pos="2603500" algn="l"/>
              </a:tabLst>
            </a:pPr>
            <a:r>
              <a:rPr lang="pt-BR" dirty="0" smtClean="0"/>
              <a:t>será cortado o Messias, </a:t>
            </a:r>
          </a:p>
          <a:p>
            <a:pPr marL="357188" lvl="1" indent="0">
              <a:buNone/>
              <a:tabLst>
                <a:tab pos="898525" algn="l"/>
                <a:tab pos="1347788" algn="l"/>
                <a:tab pos="1874838" algn="l"/>
                <a:tab pos="2247900" algn="l"/>
                <a:tab pos="2603500" algn="l"/>
              </a:tabLst>
            </a:pPr>
            <a:r>
              <a:rPr lang="pt-BR" dirty="0" smtClean="0"/>
              <a:t>mas não para si mesmo; </a:t>
            </a:r>
          </a:p>
          <a:p>
            <a:pPr marL="357188" lvl="1" indent="0">
              <a:buNone/>
              <a:tabLst>
                <a:tab pos="898525" algn="l"/>
                <a:tab pos="1347788" algn="l"/>
                <a:tab pos="1874838" algn="l"/>
                <a:tab pos="2247900" algn="l"/>
                <a:tab pos="2603500" algn="l"/>
              </a:tabLst>
            </a:pPr>
            <a:r>
              <a:rPr lang="pt-BR" dirty="0" smtClean="0"/>
              <a:t>e o povo do príncipe, </a:t>
            </a:r>
          </a:p>
          <a:p>
            <a:pPr marL="357188" lvl="1" indent="0">
              <a:buNone/>
              <a:tabLst>
                <a:tab pos="898525" algn="l"/>
                <a:tab pos="1347788" algn="l"/>
                <a:tab pos="1874838" algn="l"/>
                <a:tab pos="2247900" algn="l"/>
                <a:tab pos="2603500" algn="l"/>
              </a:tabLst>
            </a:pPr>
            <a:r>
              <a:rPr lang="pt-BR" dirty="0" smtClean="0"/>
              <a:t>que há de vir, </a:t>
            </a:r>
          </a:p>
          <a:p>
            <a:pPr marL="357188" lvl="1" indent="0">
              <a:buNone/>
              <a:tabLst>
                <a:tab pos="898525" algn="l"/>
                <a:tab pos="1347788" algn="l"/>
                <a:tab pos="1874838" algn="l"/>
                <a:tab pos="2247900" algn="l"/>
                <a:tab pos="2603500" algn="l"/>
              </a:tabLst>
            </a:pPr>
            <a:r>
              <a:rPr lang="pt-BR" dirty="0" smtClean="0"/>
              <a:t>destruirá a cidade e o santuário, </a:t>
            </a:r>
          </a:p>
          <a:p>
            <a:pPr marL="357188" lvl="1" indent="0">
              <a:buNone/>
              <a:tabLst>
                <a:tab pos="898525" algn="l"/>
                <a:tab pos="1347788" algn="l"/>
                <a:tab pos="1874838" algn="l"/>
                <a:tab pos="2247900" algn="l"/>
                <a:tab pos="2603500" algn="l"/>
              </a:tabLst>
            </a:pPr>
            <a:r>
              <a:rPr lang="pt-BR" dirty="0" smtClean="0"/>
              <a:t>e o seu fim será com uma inundação; </a:t>
            </a:r>
          </a:p>
          <a:p>
            <a:pPr marL="357188" lvl="1" indent="0">
              <a:buNone/>
              <a:tabLst>
                <a:tab pos="898525" algn="l"/>
                <a:tab pos="1347788" algn="l"/>
                <a:tab pos="1874838" algn="l"/>
                <a:tab pos="2247900" algn="l"/>
                <a:tab pos="2603500" algn="l"/>
              </a:tabLst>
            </a:pPr>
            <a:r>
              <a:rPr lang="pt-BR" dirty="0" smtClean="0"/>
              <a:t>e até ao fim haverá guerra; </a:t>
            </a:r>
          </a:p>
          <a:p>
            <a:pPr marL="357188" lvl="1" indent="0">
              <a:buNone/>
              <a:tabLst>
                <a:tab pos="898525" algn="l"/>
                <a:tab pos="1347788" algn="l"/>
                <a:tab pos="1874838" algn="l"/>
                <a:tab pos="2247900" algn="l"/>
                <a:tab pos="2603500" algn="l"/>
              </a:tabLst>
            </a:pPr>
            <a:r>
              <a:rPr lang="pt-BR" dirty="0" smtClean="0"/>
              <a:t>estão determinadas as assolações.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Note que a Bíblia diz: "E depois das sessenta e duas semanas será cortado o Messias, mas não para si mesmo". É importante notar a palavra "depois". É a única indicação da relaciona­mento cronológico entre as 62 semanas e quando o Ungido será tirado. Note que será depois as 62 semanas, mas não sabemos quanto tempo depois. Depois das 62 semanas Jesus seria tirado ou crucificado e subiria para o céu. A palavra hebraica traduzida "cortado" é usado varias vezes no Velho Testamento para expressar a </a:t>
            </a:r>
            <a:r>
              <a:rPr lang="pt-BR" dirty="0" err="1" smtClean="0"/>
              <a:t>idéia</a:t>
            </a:r>
            <a:r>
              <a:rPr lang="pt-BR" dirty="0" smtClean="0"/>
              <a:t> da pena capital (</a:t>
            </a:r>
            <a:r>
              <a:rPr lang="pt-BR" dirty="0" err="1" smtClean="0"/>
              <a:t>Lev</a:t>
            </a:r>
            <a:r>
              <a:rPr lang="pt-BR" dirty="0" smtClean="0"/>
              <a:t>. 7:20, Sal. 37:9 e Prov. 2:22). As sessenta e duas semanas provavelmente terminaram na entrada triunfal de Jesus em Jerusalém. Jesus falou neste dia: "Ah! se tu conhecesses também, ao menos neste teu dia, o que à tua paz pertence! Mas agora isto está encoberto aos teus olhos" (Luc. 19:42). Foi também neste dia que os sacerdotes e os escribas pensaram em matar Jesus (Luc. 19:47). A frase "não para si mesmo" no hebraico é um pouco complicado e talvez uma tradução melhor será "sem nada", dando a </a:t>
            </a:r>
            <a:r>
              <a:rPr lang="pt-BR" dirty="0" err="1" smtClean="0"/>
              <a:t>idéia</a:t>
            </a:r>
            <a:r>
              <a:rPr lang="pt-BR" dirty="0" smtClean="0"/>
              <a:t> de ser destituído de amigos, bens e honra.</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Mas será que é a verdade que estes 69 semanas, ou 473 anos, realmente terminam neste época? Vamos tentar fazer um calculo, mas primeiro temos que entender o que é um ano profético.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O ANO PROFÉTICO - É bom notar que um ano profético era de 360 dias, ou 12 meses de 30 dias cada mês. Este é baseado sobre duas argumentos: o argumento histórico e o argumento profético.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1) O Argumento Histórico: O calendário dos judeus era de 12 de 30 dias cada mês, ou 360 dias. Para suprir os dias faltando, de vez em quando, os judeus adicionavam um mês, chamado </a:t>
            </a:r>
            <a:r>
              <a:rPr lang="pt-BR" dirty="0" err="1" smtClean="0"/>
              <a:t>Ve-Adar</a:t>
            </a:r>
            <a:r>
              <a:rPr lang="pt-BR" dirty="0" smtClean="0"/>
              <a:t>, no calendário para aquele ano.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Em Gênesis 7:11 a Bíblia diz que o dilúvio começo no dia 17 do segundo mês, e em Gên. 8:4 diz que o arco parou no monte no dia 17 do sétimo mês. Isso é exatamente cinco meses. Gên. 8:3 diz que este período era 150 dias. Então cada mês tinha 30 dias {30 x 5 = 150}. </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2) O Argumento Profético: Fazendo uma comparação dos trechos paralelos que fala sobre o tempo da última semana, prova também que o ano profético tem 360 dias: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Dan. 9:27, "na metade da semana" = 3 1/2 anos (ou dias?)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Dan. 7:25, "um tempo, e tempos, e metade de um tempo" = 3 1/2 tempos ou anos (veja também Apo. 12:14)</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Apo. 13:5, "quarenta e dois meses" = 3 1/2 anos (12 x 3 1/2 = 42)</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Apo. 12:6, "mil duzentos e sessenta dias" = 3 1/2 anos (1.260 -:- 360 = 3 1/2)</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Agora, estamos prontos encontrar o final das 69 semanas. Primeiro, temos que reduzi-las a dias. Desde que há 69 semanas de 7 anos cada uma, e cada ano tem 360 dias, a equação à qual chegamos é 69 x 7 x 360 = 173.880 dias. Começando com 14 de março de 445 A.C., este total nos leva até 6 de abril de 32 A.D.</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Vamos verificar isso usando nosso calendário. Veja a seguinte tabela:</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445 A.C. até 32 D.C. = 476 anos (AC 1 até DC 1 = 1 ano)</a:t>
            </a:r>
          </a:p>
          <a:p>
            <a:pPr marL="357188" lvl="1" indent="0">
              <a:buNone/>
              <a:tabLst>
                <a:tab pos="898525" algn="l"/>
                <a:tab pos="1347788" algn="l"/>
                <a:tab pos="1874838" algn="l"/>
                <a:tab pos="2247900" algn="l"/>
                <a:tab pos="2603500" algn="l"/>
              </a:tabLst>
            </a:pPr>
            <a:r>
              <a:rPr lang="pt-BR" dirty="0" smtClean="0"/>
              <a:t>476 x 365 dias = 173.740 dias </a:t>
            </a:r>
          </a:p>
          <a:p>
            <a:pPr marL="357188" lvl="1" indent="0">
              <a:buNone/>
              <a:tabLst>
                <a:tab pos="898525" algn="l"/>
                <a:tab pos="1347788" algn="l"/>
                <a:tab pos="1874838" algn="l"/>
                <a:tab pos="2247900" algn="l"/>
                <a:tab pos="2603500" algn="l"/>
              </a:tabLst>
            </a:pPr>
            <a:r>
              <a:rPr lang="pt-BR" dirty="0" smtClean="0"/>
              <a:t>aumento de anos bissextos = 116 dias </a:t>
            </a:r>
          </a:p>
          <a:p>
            <a:pPr marL="357188" lvl="1" indent="0">
              <a:buNone/>
              <a:tabLst>
                <a:tab pos="898525" algn="l"/>
                <a:tab pos="1347788" algn="l"/>
                <a:tab pos="1874838" algn="l"/>
                <a:tab pos="2247900" algn="l"/>
                <a:tab pos="2603500" algn="l"/>
              </a:tabLst>
            </a:pPr>
            <a:r>
              <a:rPr lang="pt-BR" dirty="0" smtClean="0"/>
              <a:t>14 de março a 6 de abril = 24 dias </a:t>
            </a:r>
          </a:p>
          <a:p>
            <a:pPr marL="357188" lvl="1" indent="0">
              <a:buNone/>
              <a:tabLst>
                <a:tab pos="898525" algn="l"/>
                <a:tab pos="1347788" algn="l"/>
                <a:tab pos="1874838" algn="l"/>
                <a:tab pos="2247900" algn="l"/>
                <a:tab pos="2603500" algn="l"/>
              </a:tabLst>
            </a:pPr>
            <a:r>
              <a:rPr lang="pt-BR" dirty="0" smtClean="0"/>
              <a:t>TOTAL = 173.880 dias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 o povo do príncipe, que há de vir, destruirá a cidade e o santuário" - Em 70 D.C. os Romanos invadiram Jerusalém e destruiu a cidade e o templo. É interessante notar que "Tito, o comandante das tropas romanas, ao penetrar na cidade, quis, a todo custo, poupar o templo da destruição. A sua magnifi­cência seria um belo ornamento para o Império Romano. Em uma reunião com os seus oficiais superiores que comandavam as diversas legiões que atacavam a cidade, Tito fez valer a sua opinião e foi decidido a conservar o templo, apesar de os judeus o usarem como fortaleza e dele lançarem violentos ataques contra os soldados romanos. Manso desenrolar da longa batalha, um soldado romano, sem receber a ordem para isso e agindo por contra própria, fez-se levantar por um compa­nheiro e atirou, por uma janela, um pedaço de madeira aceso. A despeito de diversas ordens de Tito, que o fogo fosse extinto, na confusão os seus soldados não lhe obedece­ram e o templo foi destruído." Por causa do fogo o ouro do templo derreteu e correu entre as pedras do templo. Os soldados, </a:t>
            </a:r>
            <a:r>
              <a:rPr lang="pt-BR" dirty="0" err="1" smtClean="0"/>
              <a:t>ganhosos</a:t>
            </a:r>
            <a:r>
              <a:rPr lang="pt-BR" dirty="0" smtClean="0"/>
              <a:t> para obter o ouro, literalmente desmontou o templo </a:t>
            </a:r>
            <a:r>
              <a:rPr lang="pt-BR" dirty="0" err="1" smtClean="0"/>
              <a:t>pedro</a:t>
            </a:r>
            <a:r>
              <a:rPr lang="pt-BR" dirty="0" smtClean="0"/>
              <a:t> por </a:t>
            </a:r>
            <a:r>
              <a:rPr lang="pt-BR" dirty="0" err="1" smtClean="0"/>
              <a:t>pedro</a:t>
            </a:r>
            <a:r>
              <a:rPr lang="pt-BR" dirty="0" smtClean="0"/>
              <a:t>. Foi o cumprimento perfeito de </a:t>
            </a:r>
            <a:r>
              <a:rPr lang="pt-BR" dirty="0" err="1" smtClean="0"/>
              <a:t>Mt</a:t>
            </a:r>
            <a:r>
              <a:rPr lang="pt-BR" dirty="0" smtClean="0"/>
              <a:t>. 24:2.</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Este trecho fala do "príncipe, que há de vir". Quem é este príncipe? Este principie vem depois que o Messias é tirado. Assim não pode ser Jesus Cristo. Desde que um artigo é usado com principie no Hebraico indica que já foi mencionado no livro de Daniel. Baseado sobre os trechos anteriores deste livro, só pode ser o pequeno ponto (7.8, 24-26), o Anticristo. O jeito que ele é mencionado indica uma pessoa importante que será tratado mais para a frente. A declara­ção "há de vir" indica que este principie ainda virá depois a destruição da cidade e o santuário. A "cidade e o santuário" só pode ser Jerusalém e o Templo. Note que seu povo foi aquele que iria destruir a cidade e o templo; quer dizer os romanos. A história claramen­te mostra que em 70 DC foi os romanos que completamente destruíram a cidade e o templo.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 o seu fim será com um inundação" - Temos aqui uma declaração que o fim da cidade e o santuário (alguns pensam o anticristo) será com uma força irresistível. O contexto e gramática não indica o anticristo, mesmo que seu fim será no mesmo jeito quanto a palavra de Jesus, na sua volta no fim da tribulação, acabará com ele.</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 até ao fim haverá guerra: estão determinadas as assolações" - Estamos agora vivendo na chamada "lacuna profético". Entre a 69 semana e a 70 semana há uma lacuna, brecha de tempo. Este época é a época da igreja, e será caracterizada por guerras. Mas será que a </a:t>
            </a:r>
            <a:r>
              <a:rPr lang="pt-BR" dirty="0" err="1" smtClean="0"/>
              <a:t>idéia</a:t>
            </a:r>
            <a:r>
              <a:rPr lang="pt-BR" dirty="0" smtClean="0"/>
              <a:t> da "lacuna" está bíblico?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1) Se não houvesse uma lacuna, o que de importância aconteceu acerca de 7 anos depois da morte de Cristo, e como podemos interpretar os versículos 26 e 27?</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2) Um lacuna de tempo é muito comum em profecia:</a:t>
            </a:r>
          </a:p>
          <a:p>
            <a:pPr marL="357188" lvl="1" indent="0">
              <a:buNone/>
              <a:tabLst>
                <a:tab pos="898525" algn="l"/>
                <a:tab pos="1347788" algn="l"/>
                <a:tab pos="1874838" algn="l"/>
                <a:tab pos="2247900" algn="l"/>
                <a:tab pos="2603500" algn="l"/>
              </a:tabLst>
            </a:pPr>
            <a:r>
              <a:rPr lang="pt-BR" dirty="0" smtClean="0"/>
              <a:t>* Isa. 9:6-7, "Porque um menino nos nasceu, um filho se nos deu; &lt;----&gt; e o principado está sobre os seus ombros; e se chamará o seu nome: Maravilhoso, Conselheiro, Deus forte, Pai da eternidade, Príncipe da paz. Do incremento deste principado e da paz não haverá fim, sobre o trono de Davi e no seu reino..."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Zac. 9:9-10, "Alegra-te muito, ó filha de Sião; exulta, ó filha de Jerusalém; eis que o teu rei virá a ti, justo e salvo, pobre, e montado sobre um jumento, sobre um jumentinho, filho de jumenta. &lt;----&gt; E de Efraim destruirei os carros, e de Jerusalém os cavalos: e o arco de guerra será destruído; e ele anunciará paz aos gentios; e o seu domínio se estenderá de mar a mar, e desde o rio até às extremidades da terra."</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Isa. 6:1-2, "O espírito do Senhor DEUS está sobre mim; porque o SENHOR me ungiu, para pregar boas novas aos mansos; enviou-me a restaurar os contritos de coração, a proclamar liberdade aos cativos, e a abertura de prisão aos presos; A apregoar o ano aceitável do SENHOR &lt;----&gt; e o dia da vingança do nosso Deus; a consolar todos os tristes."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3) O próprio contexto indica uma lacuna de tempo: "E depois das sessenta e duas semanas será cortado o Messias...e o povo do príncipe...que há de vir, destruirá a cidade e o santuário­ ...e até ao fim haverá guerra." Pelo menos três coisas têm que acontecer antes que a última semana começa: a morte de Jesus, a destruição de Jerusalém (70 D.C.), e guerra.</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4) É muito difícil achar como este período de sete anos encaixa-se na vida de Cristo.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5) Como foi notado no versículo 24 os dois adventos de Cristo são necessários para terminar as "70 semanas".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6) O novo testamento ensina que Israel foi colocado aparte, mas que as promessas para Israel serão compridas quando Cristo voltar depois da tribulação (</a:t>
            </a:r>
            <a:r>
              <a:rPr lang="pt-BR" dirty="0" err="1" smtClean="0"/>
              <a:t>Mt</a:t>
            </a:r>
            <a:r>
              <a:rPr lang="pt-BR" dirty="0" smtClean="0"/>
              <a:t>. 23:37-39, Rom. 11:26-27).</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7) As profecias do novo testamento mostra isso também: </a:t>
            </a:r>
            <a:r>
              <a:rPr lang="pt-BR" dirty="0" err="1" smtClean="0"/>
              <a:t>Mt</a:t>
            </a:r>
            <a:r>
              <a:rPr lang="pt-BR" dirty="0" smtClean="0"/>
              <a:t>. 24:15,21, 29-30 e Atos 1:6-8.</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25:</a:t>
            </a:r>
          </a:p>
          <a:p>
            <a:pPr marL="357188" lvl="1" indent="0">
              <a:buNone/>
              <a:tabLst>
                <a:tab pos="898525" algn="l"/>
                <a:tab pos="1347788" algn="l"/>
                <a:tab pos="1874838" algn="l"/>
                <a:tab pos="2247900" algn="l"/>
                <a:tab pos="2603500" algn="l"/>
              </a:tabLst>
            </a:pPr>
            <a:r>
              <a:rPr lang="pt-BR" dirty="0" smtClean="0"/>
              <a:t>"Até ao Messias, o Príncipe, sete semanas, e sessenta e duas semanas" - A palavra "Messias" significa "ungido", e a palavra "príncipe" significa "líder ou príncipe". Jesus Cristo é o supremo Messias e Príncipe.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r>
              <a:rPr lang="pt-BR" dirty="0" smtClean="0"/>
              <a:t>	3. 	A Visão (9:20-27)</a:t>
            </a:r>
          </a:p>
          <a:p>
            <a:pPr marL="357188" lvl="1" indent="0">
              <a:buNone/>
              <a:tabLst>
                <a:tab pos="898525" algn="l"/>
                <a:tab pos="1347788" algn="l"/>
                <a:tab pos="1874838" algn="l"/>
                <a:tab pos="2247900" algn="l"/>
                <a:tab pos="2603500" algn="l"/>
              </a:tabLst>
            </a:pPr>
            <a:r>
              <a:rPr lang="pt-BR" dirty="0" smtClean="0"/>
              <a:t>		b. 	A Mensagem de Gabriel (9:22-27)</a:t>
            </a:r>
          </a:p>
          <a:p>
            <a:pPr marL="357188" lvl="1" indent="0">
              <a:buNone/>
              <a:tabLst>
                <a:tab pos="898525" algn="l"/>
                <a:tab pos="1347788" algn="l"/>
                <a:tab pos="1874838" algn="l"/>
                <a:tab pos="2247900" algn="l"/>
                <a:tab pos="2603500" algn="l"/>
              </a:tabLst>
            </a:pPr>
            <a:r>
              <a:rPr lang="pt-BR" dirty="0" smtClean="0"/>
              <a:t>			1) 	Ouvi! (9:22-23)</a:t>
            </a:r>
          </a:p>
          <a:p>
            <a:pPr marL="2247900" lvl="1" indent="-1890713">
              <a:buNone/>
              <a:tabLst>
                <a:tab pos="898525" algn="l"/>
                <a:tab pos="1347788" algn="l"/>
                <a:tab pos="1874838" algn="l"/>
                <a:tab pos="2247900" algn="l"/>
                <a:tab pos="2603500" algn="l"/>
              </a:tabLst>
            </a:pPr>
            <a:r>
              <a:rPr lang="pt-BR" dirty="0" smtClean="0"/>
              <a:t>			2) 	70 Semanas São Determinadas (9:24-27)</a:t>
            </a:r>
          </a:p>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25:</a:t>
            </a:r>
          </a:p>
          <a:p>
            <a:pPr marL="357188" lvl="1" indent="0">
              <a:buNone/>
              <a:tabLst>
                <a:tab pos="898525" algn="l"/>
                <a:tab pos="1347788" algn="l"/>
                <a:tab pos="1874838" algn="l"/>
                <a:tab pos="2247900" algn="l"/>
                <a:tab pos="2603500" algn="l"/>
              </a:tabLst>
            </a:pPr>
            <a:r>
              <a:rPr lang="pt-BR" dirty="0" smtClean="0"/>
              <a:t>As Setenta Semanas </a:t>
            </a:r>
            <a:r>
              <a:rPr lang="pt-BR" dirty="0" smtClean="0"/>
              <a:t>estão </a:t>
            </a:r>
            <a:r>
              <a:rPr lang="pt-BR" dirty="0" smtClean="0"/>
              <a:t>divididas em três períodos.</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89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857250" lvl="1" indent="-457200">
              <a:buAutoNum type="alphaUcPeriod"/>
              <a:tabLst>
                <a:tab pos="898525" algn="l"/>
                <a:tab pos="1347788" algn="l"/>
                <a:tab pos="1797050" algn="l"/>
                <a:tab pos="2247900" algn="l"/>
                <a:tab pos="2603500" algn="l"/>
              </a:tabLst>
            </a:pPr>
            <a:r>
              <a:rPr lang="pt-BR" dirty="0" smtClean="0"/>
              <a:t>A Visão da 70 Semanas (9) </a:t>
            </a:r>
          </a:p>
          <a:p>
            <a:pPr marL="857250" lvl="1" indent="-457200">
              <a:buNone/>
              <a:tabLst>
                <a:tab pos="898525" algn="l"/>
                <a:tab pos="1347788" algn="l"/>
                <a:tab pos="1797050" algn="l"/>
                <a:tab pos="2247900" algn="l"/>
                <a:tab pos="2603500" algn="l"/>
              </a:tabLst>
            </a:pPr>
            <a:r>
              <a:rPr lang="pt-BR" dirty="0" smtClean="0"/>
              <a:t>	1. 	A Ocasião (9:1-2)</a:t>
            </a:r>
          </a:p>
          <a:p>
            <a:pPr marL="857250" lvl="1" indent="-457200">
              <a:buNone/>
              <a:tabLst>
                <a:tab pos="898525" algn="l"/>
                <a:tab pos="1347788" algn="l"/>
                <a:tab pos="1797050" algn="l"/>
                <a:tab pos="2247900" algn="l"/>
                <a:tab pos="2603500" algn="l"/>
              </a:tabLst>
            </a:pPr>
            <a:r>
              <a:rPr lang="pt-BR" dirty="0" smtClean="0"/>
              <a:t> </a:t>
            </a:r>
          </a:p>
          <a:p>
            <a:pPr marL="457200" indent="-457200">
              <a:buNone/>
              <a:tabLst>
                <a:tab pos="898525" algn="l"/>
                <a:tab pos="1347788" algn="l"/>
                <a:tab pos="1797050" algn="l"/>
                <a:tab pos="2247900" algn="l"/>
                <a:tab pos="2603500" algn="l"/>
              </a:tabLst>
            </a:pPr>
            <a:r>
              <a:rPr lang="pt-BR" dirty="0" smtClean="0"/>
              <a:t>	Este capítulo aconteceu em 538 AC, 13 anos depois dos acontecimentos depois a segunda visão, com Daniel com acerca de 82 anos de idade.</a:t>
            </a:r>
          </a:p>
          <a:p>
            <a:pPr marL="457200" indent="-457200">
              <a:buNone/>
              <a:tabLst>
                <a:tab pos="898525" algn="l"/>
              </a:tabLst>
            </a:pPr>
            <a:r>
              <a:rPr lang="pt-BR" dirty="0" smtClean="0"/>
              <a:t/>
            </a:r>
            <a:br>
              <a:rPr lang="pt-BR" dirty="0" smtClean="0"/>
            </a:br>
            <a:r>
              <a:rPr lang="pt-BR" dirty="0" smtClean="0"/>
              <a:t>A identidade de </a:t>
            </a:r>
            <a:r>
              <a:rPr lang="pt-BR" dirty="0" err="1" smtClean="0"/>
              <a:t>Assuero</a:t>
            </a:r>
            <a:r>
              <a:rPr lang="pt-BR" dirty="0" smtClean="0"/>
              <a:t> não é conhecido com certeza. Não é o rei mencionado em Ester 1:1. Este é provavelmente </a:t>
            </a:r>
            <a:r>
              <a:rPr lang="pt-BR" dirty="0" err="1" smtClean="0"/>
              <a:t>Xerxez</a:t>
            </a:r>
            <a:r>
              <a:rPr lang="pt-BR" dirty="0" smtClean="0"/>
              <a:t> (485-465 AC). Algumas pessoas o aceitam como sendo </a:t>
            </a:r>
            <a:r>
              <a:rPr lang="pt-BR" dirty="0" err="1" smtClean="0"/>
              <a:t>Xerxez</a:t>
            </a:r>
            <a:r>
              <a:rPr lang="pt-BR" dirty="0" smtClean="0"/>
              <a:t>, mas também o nome "</a:t>
            </a:r>
            <a:r>
              <a:rPr lang="pt-BR" dirty="0" err="1" smtClean="0"/>
              <a:t>Assuero</a:t>
            </a:r>
            <a:r>
              <a:rPr lang="pt-BR" dirty="0" smtClean="0"/>
              <a:t>" pode ser um "título real </a:t>
            </a:r>
            <a:r>
              <a:rPr lang="pt-BR" dirty="0" err="1" smtClean="0"/>
              <a:t>aquemênida</a:t>
            </a:r>
            <a:r>
              <a:rPr lang="pt-BR" dirty="0" smtClean="0"/>
              <a:t>“.</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extLst>
      <p:ext uri="{BB962C8B-B14F-4D97-AF65-F5344CB8AC3E}">
        <p14:creationId xmlns:p14="http://schemas.microsoft.com/office/powerpoint/2010/main" val="9067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25:</a:t>
            </a:r>
          </a:p>
          <a:p>
            <a:pPr marL="357188" lvl="1" indent="0">
              <a:buNone/>
              <a:tabLst>
                <a:tab pos="898525" algn="l"/>
                <a:tab pos="1347788" algn="l"/>
                <a:tab pos="1874838" algn="l"/>
                <a:tab pos="2247900" algn="l"/>
                <a:tab pos="2603500" algn="l"/>
              </a:tabLst>
            </a:pPr>
            <a:r>
              <a:rPr lang="pt-BR" dirty="0" smtClean="0"/>
              <a:t>As Setenta Semanas </a:t>
            </a:r>
            <a:r>
              <a:rPr lang="pt-BR" dirty="0" smtClean="0"/>
              <a:t>estão </a:t>
            </a:r>
            <a:r>
              <a:rPr lang="pt-BR" dirty="0" smtClean="0"/>
              <a:t>divididas em três períodos.</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O primeiro período é de sete semanas, ou 49 anos. A gramática hebraica e todos os comentários indicam que a frase "as ruas e o muro se reedificação, mas em tempos angustiosos" é ligado com as sete semanas. Não há na Bíblia (além deste trecho), ou na história que, indica o tempo que levou para terminar a reedificação da cidade de Jerusalém, mas devido a este trecho podemos dizer que levou 49 anos.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90</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25:</a:t>
            </a:r>
          </a:p>
          <a:p>
            <a:pPr marL="357188" lvl="1" indent="0">
              <a:buNone/>
              <a:tabLst>
                <a:tab pos="898525" algn="l"/>
                <a:tab pos="1347788" algn="l"/>
                <a:tab pos="1874838" algn="l"/>
                <a:tab pos="2247900" algn="l"/>
                <a:tab pos="2603500" algn="l"/>
              </a:tabLst>
            </a:pPr>
            <a:r>
              <a:rPr lang="pt-BR" dirty="0" smtClean="0"/>
              <a:t>As Setenta Semanas </a:t>
            </a:r>
            <a:r>
              <a:rPr lang="pt-BR" dirty="0" smtClean="0"/>
              <a:t>estão </a:t>
            </a:r>
            <a:r>
              <a:rPr lang="pt-BR" dirty="0" smtClean="0"/>
              <a:t>divididas em três períodos.</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Os 52 dias em Neemias 6:15 fala só do muro, não está incluindo o tempo antes do começo deste projeto, nem a colocação das portas, a construção das casas, prédios, ruas, etc. A palavra "ruas" significa "lugares largos" e provavelmente está falando sobre as praças públicas. A palavra "muro­" significa alguma coisa escavado (fosso), talvez relacionado com a defesa da cidade. </a:t>
            </a:r>
            <a:r>
              <a:rPr lang="pt-BR" dirty="0" smtClean="0"/>
              <a:t>Nós </a:t>
            </a:r>
            <a:r>
              <a:rPr lang="pt-BR" dirty="0" smtClean="0"/>
              <a:t>sabemos através de Neemias 2-6 que a reedificação aconteceu "em tempos angustiosos".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O segundo período é de 62 semanas, ou 434 anos. Este período termina na vida de Jesus Cristo. </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O terceiro período é de uma semana. Esta semana está tratado nos seguintes dois versículos. Ela fala sobre a Tribulação.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Versículo 26</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9:26 E depois das sessenta e duas semanas </a:t>
            </a:r>
          </a:p>
          <a:p>
            <a:pPr marL="357188" lvl="1" indent="0">
              <a:buNone/>
              <a:tabLst>
                <a:tab pos="898525" algn="l"/>
                <a:tab pos="1347788" algn="l"/>
                <a:tab pos="1874838" algn="l"/>
                <a:tab pos="2247900" algn="l"/>
                <a:tab pos="2603500" algn="l"/>
              </a:tabLst>
            </a:pPr>
            <a:r>
              <a:rPr lang="pt-BR" dirty="0" smtClean="0"/>
              <a:t>será cortado o Messias, </a:t>
            </a:r>
          </a:p>
          <a:p>
            <a:pPr marL="357188" lvl="1" indent="0">
              <a:buNone/>
              <a:tabLst>
                <a:tab pos="898525" algn="l"/>
                <a:tab pos="1347788" algn="l"/>
                <a:tab pos="1874838" algn="l"/>
                <a:tab pos="2247900" algn="l"/>
                <a:tab pos="2603500" algn="l"/>
              </a:tabLst>
            </a:pPr>
            <a:r>
              <a:rPr lang="pt-BR" dirty="0" smtClean="0"/>
              <a:t>mas não para si mesmo; </a:t>
            </a:r>
          </a:p>
          <a:p>
            <a:pPr marL="357188" lvl="1" indent="0">
              <a:buNone/>
              <a:tabLst>
                <a:tab pos="898525" algn="l"/>
                <a:tab pos="1347788" algn="l"/>
                <a:tab pos="1874838" algn="l"/>
                <a:tab pos="2247900" algn="l"/>
                <a:tab pos="2603500" algn="l"/>
              </a:tabLst>
            </a:pPr>
            <a:r>
              <a:rPr lang="pt-BR" dirty="0" smtClean="0"/>
              <a:t>e o povo do príncipe, </a:t>
            </a:r>
          </a:p>
          <a:p>
            <a:pPr marL="357188" lvl="1" indent="0">
              <a:buNone/>
              <a:tabLst>
                <a:tab pos="898525" algn="l"/>
                <a:tab pos="1347788" algn="l"/>
                <a:tab pos="1874838" algn="l"/>
                <a:tab pos="2247900" algn="l"/>
                <a:tab pos="2603500" algn="l"/>
              </a:tabLst>
            </a:pPr>
            <a:r>
              <a:rPr lang="pt-BR" dirty="0" smtClean="0"/>
              <a:t>que há de vir, </a:t>
            </a:r>
          </a:p>
          <a:p>
            <a:pPr marL="357188" lvl="1" indent="0">
              <a:buNone/>
              <a:tabLst>
                <a:tab pos="898525" algn="l"/>
                <a:tab pos="1347788" algn="l"/>
                <a:tab pos="1874838" algn="l"/>
                <a:tab pos="2247900" algn="l"/>
                <a:tab pos="2603500" algn="l"/>
              </a:tabLst>
            </a:pPr>
            <a:r>
              <a:rPr lang="pt-BR" dirty="0" smtClean="0"/>
              <a:t>destruirá a cidade e o santuário, </a:t>
            </a:r>
          </a:p>
          <a:p>
            <a:pPr marL="357188" lvl="1" indent="0">
              <a:buNone/>
              <a:tabLst>
                <a:tab pos="898525" algn="l"/>
                <a:tab pos="1347788" algn="l"/>
                <a:tab pos="1874838" algn="l"/>
                <a:tab pos="2247900" algn="l"/>
                <a:tab pos="2603500" algn="l"/>
              </a:tabLst>
            </a:pPr>
            <a:r>
              <a:rPr lang="pt-BR" dirty="0" smtClean="0"/>
              <a:t>e o seu fim será com uma inundação; </a:t>
            </a:r>
          </a:p>
          <a:p>
            <a:pPr marL="357188" lvl="1" indent="0">
              <a:buNone/>
              <a:tabLst>
                <a:tab pos="898525" algn="l"/>
                <a:tab pos="1347788" algn="l"/>
                <a:tab pos="1874838" algn="l"/>
                <a:tab pos="2247900" algn="l"/>
                <a:tab pos="2603500" algn="l"/>
              </a:tabLst>
            </a:pPr>
            <a:r>
              <a:rPr lang="pt-BR" dirty="0" smtClean="0"/>
              <a:t>e até ao fim haverá guerra; </a:t>
            </a:r>
          </a:p>
          <a:p>
            <a:pPr marL="357188" lvl="1" indent="0">
              <a:buNone/>
              <a:tabLst>
                <a:tab pos="898525" algn="l"/>
                <a:tab pos="1347788" algn="l"/>
                <a:tab pos="1874838" algn="l"/>
                <a:tab pos="2247900" algn="l"/>
                <a:tab pos="2603500" algn="l"/>
              </a:tabLst>
            </a:pPr>
            <a:r>
              <a:rPr lang="pt-BR" dirty="0" smtClean="0"/>
              <a:t>estão determinadas as assolações.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Note que a Bíblia diz: "E depois das sessenta e duas semanas será cortado o Messias, mas não para si mesmo". É importante notar a palavra "depois". É a única indicação da relaciona­mento cronológico entre as 62 semanas e quando o Ungido será tirado. Note que será depois as 62 semanas, mas não sabemos quanto tempo depois. Depois das 62 semanas Jesus seria tirado ou crucificado e subiria para o céu. A palavra hebraica traduzida "cortado" é usado varias vezes no Velho Testamento para expressar a </a:t>
            </a:r>
            <a:r>
              <a:rPr lang="pt-BR" dirty="0" err="1" smtClean="0"/>
              <a:t>idéia</a:t>
            </a:r>
            <a:r>
              <a:rPr lang="pt-BR" dirty="0" smtClean="0"/>
              <a:t> da pena capital (</a:t>
            </a:r>
            <a:r>
              <a:rPr lang="pt-BR" dirty="0" err="1" smtClean="0"/>
              <a:t>Lev</a:t>
            </a:r>
            <a:r>
              <a:rPr lang="pt-BR" dirty="0" smtClean="0"/>
              <a:t>. 7:20, Sal. 37:9 e Prov. 2:22). As sessenta e duas semanas provavelmente terminaram na entrada triunfal de Jesus em Jerusalém. Jesus falou neste dia: "Ah! se tu conhecesses também, ao menos neste teu dia, o que à tua paz pertence! Mas agora isto está encoberto aos teus olhos" (Luc. 19:42). Foi também neste dia que os sacerdotes e os escribas pensaram em matar Jesus (Luc. 19:47). A frase "não para si mesmo" no hebraico é um pouco complicado e talvez uma tradução melhor será "sem nada", dando a </a:t>
            </a:r>
            <a:r>
              <a:rPr lang="pt-BR" dirty="0" err="1" smtClean="0"/>
              <a:t>idéia</a:t>
            </a:r>
            <a:r>
              <a:rPr lang="pt-BR" dirty="0" smtClean="0"/>
              <a:t> de ser destituído de amigos, bens e honra.</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Mas será que é a verdade que estes 69 semanas, ou 473 anos, realmente terminam neste época? Vamos tentar fazer um calculo, mas primeiro temos que entender o que é um ano profético.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O ANO PROFÉTICO - É bom notar que um ano profético era de 360 dias, ou 12 meses de 30 dias cada mês. Este é baseado sobre duas argumentos: o argumento histórico e o argumento profético.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1) O Argumento Histórico: O calendário dos judeus era de 12 de 30 dias cada mês, ou 360 dias. Para suprir os dias faltando, de vez em quando, os judeus adicionavam um mês, chamado </a:t>
            </a:r>
            <a:r>
              <a:rPr lang="pt-BR" dirty="0" err="1" smtClean="0"/>
              <a:t>Ve-Adar</a:t>
            </a:r>
            <a:r>
              <a:rPr lang="pt-BR" dirty="0" smtClean="0"/>
              <a:t>, no calendário para aquele ano.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Em Gênesis 7:11 a Bíblia diz que o dilúvio começo no dia 17 do segundo mês, e em Gên. 8:4 diz que o arco parou no monte no dia 17 do sétimo mês. Isso é exatamente cinco meses. Gên. 8:3 diz que este período era 150 dias. Então cada mês tinha 30 dias {30 x 5 = 150}. </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2) O Argumento Profético: Fazendo uma comparação dos trechos paralelos que fala sobre o tempo da última semana, prova também que o ano profético tem 360 dias: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Dan. 9:27, "na metade da semana" = 3 1/2 anos (ou dias?)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Dan. 7:25, "um tempo, e tempos, e metade de um tempo" = 3 1/2 tempos ou anos (veja também Apo. 12:14)</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Apo. 13:5, "quarenta e dois meses" = 3 1/2 anos (12 x 3 1/2 = 42)</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Apo. 12:6, "mil duzentos e sessenta dias" = 3 1/2 anos (1.260 -:- 360 = 3 1/2)</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Agora, estamos prontos encontrar o final das 69 semanas. Primeiro, temos que reduzi-las a dias. Desde que há 69 semanas de 7 anos cada uma, e cada ano tem 360 dias, a equação à qual chegamos é 69 x 7 x 360 = 173.880 dias. Começando com 14 de março de 445 A.C., este total nos leva até 6 de abril de 32 A.D.</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Vamos verificar isso usando nosso calendário. Veja a seguinte tabela:</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445 A.C. até 32 D.C. = 476 anos (AC 1 até DC 1 = 1 ano)</a:t>
            </a:r>
          </a:p>
          <a:p>
            <a:pPr marL="357188" lvl="1" indent="0">
              <a:buNone/>
              <a:tabLst>
                <a:tab pos="898525" algn="l"/>
                <a:tab pos="1347788" algn="l"/>
                <a:tab pos="1874838" algn="l"/>
                <a:tab pos="2247900" algn="l"/>
                <a:tab pos="2603500" algn="l"/>
              </a:tabLst>
            </a:pPr>
            <a:r>
              <a:rPr lang="pt-BR" dirty="0" smtClean="0"/>
              <a:t>476 x 365 dias = 173.740 dias </a:t>
            </a:r>
          </a:p>
          <a:p>
            <a:pPr marL="357188" lvl="1" indent="0">
              <a:buNone/>
              <a:tabLst>
                <a:tab pos="898525" algn="l"/>
                <a:tab pos="1347788" algn="l"/>
                <a:tab pos="1874838" algn="l"/>
                <a:tab pos="2247900" algn="l"/>
                <a:tab pos="2603500" algn="l"/>
              </a:tabLst>
            </a:pPr>
            <a:r>
              <a:rPr lang="pt-BR" dirty="0" smtClean="0"/>
              <a:t>aumento de anos bissextos = 116 dias </a:t>
            </a:r>
          </a:p>
          <a:p>
            <a:pPr marL="357188" lvl="1" indent="0">
              <a:buNone/>
              <a:tabLst>
                <a:tab pos="898525" algn="l"/>
                <a:tab pos="1347788" algn="l"/>
                <a:tab pos="1874838" algn="l"/>
                <a:tab pos="2247900" algn="l"/>
                <a:tab pos="2603500" algn="l"/>
              </a:tabLst>
            </a:pPr>
            <a:r>
              <a:rPr lang="pt-BR" dirty="0" smtClean="0"/>
              <a:t>14 de março a 6 de abril = 24 dias </a:t>
            </a:r>
          </a:p>
          <a:p>
            <a:pPr marL="357188" lvl="1" indent="0">
              <a:buNone/>
              <a:tabLst>
                <a:tab pos="898525" algn="l"/>
                <a:tab pos="1347788" algn="l"/>
                <a:tab pos="1874838" algn="l"/>
                <a:tab pos="2247900" algn="l"/>
                <a:tab pos="2603500" algn="l"/>
              </a:tabLst>
            </a:pPr>
            <a:r>
              <a:rPr lang="pt-BR" dirty="0" smtClean="0"/>
              <a:t>TOTAL = 173.880 dias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 o povo do príncipe, que há de vir, destruirá a cidade e o santuário" - Em 70 D.C. os Romanos invadiram Jerusalém e destruiu a cidade e o templo. É interessante notar que "Tito, o comandante das tropas romanas, ao penetrar na cidade, quis, a todo custo, poupar o templo da destruição. A sua magnifi­cência seria um belo ornamento para o Império Romano. Em uma reunião com os seus oficiais superiores que comandavam as diversas legiões que atacavam a cidade, Tito fez valer a sua opinião e foi decidido a conservar o templo, apesar de os judeus o usarem como fortaleza e dele lançarem violentos ataques contra os soldados romanos. Manso desenrolar da longa batalha, um soldado romano, sem receber a ordem para isso e agindo por contra própria, fez-se levantar por um compa­nheiro e atirou, por uma janela, um pedaço de madeira aceso. A despeito de diversas ordens de Tito, que o fogo fosse extinto, na confusão os seus soldados não lhe obedece­ram e o templo foi destruído." Por causa do fogo o ouro do templo derreteu e correu entre as pedras do templo. Os soldados, </a:t>
            </a:r>
            <a:r>
              <a:rPr lang="pt-BR" dirty="0" err="1" smtClean="0"/>
              <a:t>ganhosos</a:t>
            </a:r>
            <a:r>
              <a:rPr lang="pt-BR" dirty="0" smtClean="0"/>
              <a:t> para obter o ouro, literalmente desmontou o templo </a:t>
            </a:r>
            <a:r>
              <a:rPr lang="pt-BR" dirty="0" err="1" smtClean="0"/>
              <a:t>pedro</a:t>
            </a:r>
            <a:r>
              <a:rPr lang="pt-BR" dirty="0" smtClean="0"/>
              <a:t> por </a:t>
            </a:r>
            <a:r>
              <a:rPr lang="pt-BR" dirty="0" err="1" smtClean="0"/>
              <a:t>pedro</a:t>
            </a:r>
            <a:r>
              <a:rPr lang="pt-BR" dirty="0" smtClean="0"/>
              <a:t>. Foi o cumprimento perfeito de </a:t>
            </a:r>
            <a:r>
              <a:rPr lang="pt-BR" dirty="0" err="1" smtClean="0"/>
              <a:t>Mt</a:t>
            </a:r>
            <a:r>
              <a:rPr lang="pt-BR" dirty="0" smtClean="0"/>
              <a:t>. 24:2.</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Este trecho fala do "príncipe, que há de vir". Quem é este príncipe? Este principie vem depois que o Messias é tirado. Assim não pode ser Jesus Cristo. Desde que um artigo é usado com principie no Hebraico indica que já foi mencionado no livro de Daniel. Baseado sobre os trechos anteriores deste livro, só pode ser o pequeno ponto (7.8, 24-26), o Anticristo. O jeito que ele é mencionado indica uma pessoa importante que será tratado mais para a frente. A declara­ção "há de vir" indica que este principie ainda virá depois a destruição da cidade e o santuário. A "cidade e o santuário" só pode ser Jerusalém e o Templo. Note que seu povo foi aquele que iria destruir a cidade e o templo; quer dizer os romanos. A história claramen­te mostra que em 70 DC foi os romanos que completamente destruíram a cidade e o templo.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 o seu fim será com um inundação" - Temos aqui uma declaração que o fim da cidade e o santuário (alguns pensam o anticristo) será com uma força irresistível. O contexto e gramática não indica o anticristo, mesmo que seu fim será no mesmo jeito quanto a palavra de Jesus, na sua volta no fim da tribulação, acabará com ele.</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"E até ao fim haverá guerra: estão determinadas as assolações" - Estamos agora vivendo na chamada "lacuna profético". Entre a 69 semana e a 70 semana há uma lacuna, brecha de tempo. Este época é a época da igreja, e será caracterizada por guerras. Mas será que a </a:t>
            </a:r>
            <a:r>
              <a:rPr lang="pt-BR" dirty="0" err="1" smtClean="0"/>
              <a:t>idéia</a:t>
            </a:r>
            <a:r>
              <a:rPr lang="pt-BR" dirty="0" smtClean="0"/>
              <a:t> da "lacuna" está bíblico?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1) Se não houvesse uma lacuna, o que de importância aconteceu acerca de 7 anos depois da morte de Cristo, e como podemos interpretar os versículos 26 e 27?</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2) Um lacuna de tempo é muito comum em profecia:</a:t>
            </a:r>
          </a:p>
          <a:p>
            <a:pPr marL="357188" lvl="1" indent="0">
              <a:buNone/>
              <a:tabLst>
                <a:tab pos="898525" algn="l"/>
                <a:tab pos="1347788" algn="l"/>
                <a:tab pos="1874838" algn="l"/>
                <a:tab pos="2247900" algn="l"/>
                <a:tab pos="2603500" algn="l"/>
              </a:tabLst>
            </a:pPr>
            <a:r>
              <a:rPr lang="pt-BR" dirty="0" smtClean="0"/>
              <a:t>* Isa. 9:6-7, "Porque um menino nos nasceu, um filho se nos deu; &lt;----&gt; e o principado está sobre os seus ombros; e se chamará o seu nome: Maravilhoso, Conselheiro, Deus forte, Pai da eternidade, Príncipe da paz. Do incremento deste principado e da paz não haverá fim, sobre o trono de Davi e no seu reino..."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Zac. 9:9-10, "Alegra-te muito, ó filha de Sião; exulta, ó filha de Jerusalém; eis que o teu rei virá a ti, justo e salvo, pobre, e montado sobre um jumento, sobre um jumentinho, filho de jumenta. &lt;----&gt; E de Efraim destruirei os carros, e de Jerusalém os cavalos: e o arco de guerra será destruído; e ele anunciará paz aos gentios; e o seu domínio se estenderá de mar a mar, e desde o rio até às extremidades da terra."</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 Isa. 6:1-2, "O espírito do Senhor DEUS está sobre mim; porque o SENHOR me ungiu, para pregar boas novas aos mansos; enviou-me a restaurar os contritos de coração, a proclamar liberdade aos cativos, e a abertura de prisão aos presos; A apregoar o ano aceitável do SENHOR &lt;----&gt; e o dia da vingança do nosso Deus; a consolar todos os tristes."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3) O próprio contexto indica uma lacuna de tempo: "E depois das sessenta e duas semanas será cortado o Messias...e o povo do príncipe...que há de vir, destruirá a cidade e o santuário­ ...e até ao fim haverá guerra." Pelo menos três coisas têm que acontecer antes que a última semana começa: a morte de Jesus, a destruição de Jerusalém (70 D.C.), e guerra.</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4) É muito difícil achar como este período de sete anos encaixa-se na vida de Cristo.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5) Como foi notado no versículo 24 os dois adventos de Cristo são necessários para terminar as "70 semanas".</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6) O novo testamento ensina que Israel foi colocado aparte, mas que as promessas para Israel serão compridas quando Cristo voltar depois da tribulação (</a:t>
            </a:r>
            <a:r>
              <a:rPr lang="pt-BR" dirty="0" err="1" smtClean="0"/>
              <a:t>Mt</a:t>
            </a:r>
            <a:r>
              <a:rPr lang="pt-BR" dirty="0" smtClean="0"/>
              <a:t>. 23:37-39, Rom. 11:26-27).</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7) As profecias do novo testamento mostra isso também: </a:t>
            </a:r>
            <a:r>
              <a:rPr lang="pt-BR" dirty="0" err="1" smtClean="0"/>
              <a:t>Mt</a:t>
            </a:r>
            <a:r>
              <a:rPr lang="pt-BR" dirty="0" smtClean="0"/>
              <a:t>. 24:15,21, 29-30 e Atos 1:6-8.</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91</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25:</a:t>
            </a:r>
          </a:p>
          <a:p>
            <a:pPr marL="357188" lvl="1" indent="0">
              <a:buNone/>
              <a:tabLst>
                <a:tab pos="898525" algn="l"/>
                <a:tab pos="1347788" algn="l"/>
                <a:tab pos="1874838" algn="l"/>
                <a:tab pos="2247900" algn="l"/>
                <a:tab pos="2603500" algn="l"/>
              </a:tabLst>
            </a:pPr>
            <a:r>
              <a:rPr lang="pt-BR" dirty="0" smtClean="0"/>
              <a:t>As Setenta Semanas </a:t>
            </a:r>
            <a:r>
              <a:rPr lang="pt-BR" dirty="0" smtClean="0"/>
              <a:t>estão </a:t>
            </a:r>
            <a:r>
              <a:rPr lang="pt-BR" dirty="0" smtClean="0"/>
              <a:t>divididas em três períodos.</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O segundo período é de 62 semanas, ou 434 anos. Este período termina na vida de Jesus Cristo. </a:t>
            </a:r>
          </a:p>
          <a:p>
            <a:pPr marL="357188" lvl="1" indent="0">
              <a:buNone/>
              <a:tabLst>
                <a:tab pos="898525" algn="l"/>
                <a:tab pos="1347788" algn="l"/>
                <a:tab pos="1874838" algn="l"/>
                <a:tab pos="2247900" algn="l"/>
                <a:tab pos="2603500" algn="l"/>
              </a:tabLst>
            </a:pPr>
            <a:r>
              <a:rPr lang="pt-BR" dirty="0" smtClean="0"/>
              <a:t/>
            </a:r>
            <a:br>
              <a:rPr lang="pt-BR" dirty="0" smtClean="0"/>
            </a:br>
            <a:r>
              <a:rPr lang="pt-BR" dirty="0" smtClean="0"/>
              <a:t>O terceiro período é de uma semana. Esta semana está </a:t>
            </a:r>
            <a:r>
              <a:rPr lang="pt-BR" dirty="0" smtClean="0"/>
              <a:t>tratada </a:t>
            </a:r>
            <a:r>
              <a:rPr lang="pt-BR" dirty="0" smtClean="0"/>
              <a:t>nos seguintes dois versículos. Ela fala sobre a Tribulação.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92</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0">
              <a:buNone/>
              <a:tabLst>
                <a:tab pos="898525" algn="l"/>
                <a:tab pos="1347788" algn="l"/>
                <a:tab pos="1874838" algn="l"/>
                <a:tab pos="2247900" algn="l"/>
                <a:tab pos="2603500" algn="l"/>
              </a:tabLst>
            </a:pPr>
            <a:r>
              <a:rPr lang="pt-BR" dirty="0" smtClean="0"/>
              <a:t/>
            </a:r>
            <a:br>
              <a:rPr lang="pt-BR" dirty="0" smtClean="0"/>
            </a:br>
            <a:r>
              <a:rPr lang="pt-BR" dirty="0" smtClean="0"/>
              <a:t> Note que a Bíblia diz: "E depois das sessenta e duas semanas será cortado o Messias, mas não para si mesmo". É importante notar a palavra "depois". É a única indicação da relaciona­mento cronológico entre as 62 semanas e quando o Ungido será tirado. Note que será depois as 62 semanas, mas não sabemos quanto tempo depois. Depois das 62 semanas Jesus seria tirado ou crucificado e subiria para o céu. A palavra hebraica traduzida "cortado" é </a:t>
            </a:r>
            <a:r>
              <a:rPr lang="pt-BR" dirty="0" smtClean="0"/>
              <a:t>usada várias </a:t>
            </a:r>
            <a:r>
              <a:rPr lang="pt-BR" dirty="0" smtClean="0"/>
              <a:t>vezes no Velho Testamento para expressar a </a:t>
            </a:r>
            <a:r>
              <a:rPr lang="pt-BR" dirty="0" err="1" smtClean="0"/>
              <a:t>idéia</a:t>
            </a:r>
            <a:r>
              <a:rPr lang="pt-BR" dirty="0" smtClean="0"/>
              <a:t> da pena capital (Lev. 7:20, Sal. 37:9 e Prov. 2:22).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93</a:t>
            </a:fld>
            <a:endParaRPr lang="pt-BR" dirty="0">
              <a:solidFill>
                <a:prstClr val="white"/>
              </a:solidFill>
            </a:endParaRPr>
          </a:p>
        </p:txBody>
      </p:sp>
      <p:sp>
        <p:nvSpPr>
          <p:cNvPr id="5" name="Title 1"/>
          <p:cNvSpPr>
            <a:spLocks noGrp="1"/>
          </p:cNvSpPr>
          <p:nvPr>
            <p:ph type="title"/>
          </p:nvPr>
        </p:nvSpPr>
        <p:spPr>
          <a:xfrm>
            <a:off x="457200" y="-99392"/>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0">
              <a:buNone/>
              <a:tabLst>
                <a:tab pos="898525" algn="l"/>
                <a:tab pos="1347788" algn="l"/>
                <a:tab pos="1874838" algn="l"/>
                <a:tab pos="2247900" algn="l"/>
                <a:tab pos="2603500" algn="l"/>
              </a:tabLst>
            </a:pPr>
            <a:r>
              <a:rPr lang="pt-BR" dirty="0" smtClean="0"/>
              <a:t/>
            </a:r>
            <a:br>
              <a:rPr lang="pt-BR" dirty="0" smtClean="0"/>
            </a:br>
            <a:r>
              <a:rPr lang="pt-BR" dirty="0" smtClean="0"/>
              <a:t>As sessenta e duas semanas provavelmente terminaram na entrada triunfal de Jesus em Jerusalém. Jesus falou neste dia: "Ah! se tu conhecesses também, ao menos neste teu dia, o que à tua paz pertence! Mas agora isto está encoberto aos teus olhos" (Luc. 19:42). Foi também neste dia que os sacerdotes e os escribas pensaram em matar Jesus (Luc. 19:47). A frase "não para si mesmo" no hebraico é um pouco complicado e talvez uma tradução melhor será "sem nada", dando a ideia de ser destituído de amigos, bens e honra.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94</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0">
              <a:buNone/>
              <a:tabLst>
                <a:tab pos="898525" algn="l"/>
                <a:tab pos="1347788" algn="l"/>
                <a:tab pos="1874838" algn="l"/>
                <a:tab pos="2247900" algn="l"/>
                <a:tab pos="2603500" algn="l"/>
              </a:tabLst>
            </a:pPr>
            <a:r>
              <a:rPr lang="pt-BR" dirty="0" smtClean="0"/>
              <a:t/>
            </a:r>
            <a:br>
              <a:rPr lang="pt-BR" dirty="0" smtClean="0"/>
            </a:br>
            <a:r>
              <a:rPr lang="pt-BR" dirty="0" smtClean="0"/>
              <a:t>Mas será que é a verdade que </a:t>
            </a:r>
            <a:r>
              <a:rPr lang="pt-BR" dirty="0" smtClean="0"/>
              <a:t>estas </a:t>
            </a:r>
            <a:r>
              <a:rPr lang="pt-BR" dirty="0" smtClean="0"/>
              <a:t>69 semanas, ou 473 anos, realmente terminam neste época? Vamos tentar fazer um </a:t>
            </a:r>
            <a:r>
              <a:rPr lang="pt-BR" dirty="0" smtClean="0"/>
              <a:t>cálculo</a:t>
            </a:r>
            <a:r>
              <a:rPr lang="pt-BR" dirty="0" smtClean="0"/>
              <a:t>, mas primeiro temos que entender o que é um ano profético.</a:t>
            </a:r>
          </a:p>
          <a:p>
            <a:pPr marL="357188" lvl="1" indent="0">
              <a:buNone/>
              <a:tabLst>
                <a:tab pos="898525" algn="l"/>
                <a:tab pos="1347788" algn="l"/>
                <a:tab pos="1874838" algn="l"/>
                <a:tab pos="2247900" algn="l"/>
                <a:tab pos="2603500" algn="l"/>
              </a:tabLst>
            </a:pPr>
            <a:r>
              <a:rPr lang="pt-BR" dirty="0" smtClean="0"/>
              <a:t/>
            </a:r>
            <a:br>
              <a:rPr lang="pt-BR" dirty="0" smtClean="0"/>
            </a:br>
            <a:endParaRPr lang="pt-BR" dirty="0" smtClean="0"/>
          </a:p>
          <a:p>
            <a:pPr marL="357188" lvl="1" indent="0">
              <a:buNone/>
              <a:tabLst>
                <a:tab pos="898525" algn="l"/>
                <a:tab pos="1347788" algn="l"/>
                <a:tab pos="1874838" algn="l"/>
                <a:tab pos="2247900" algn="l"/>
                <a:tab pos="2603500" algn="l"/>
              </a:tabLst>
            </a:pPr>
            <a:r>
              <a:rPr lang="pt-BR" dirty="0" smtClean="0"/>
              <a:t>O ANO PROFÉTICO - É bom notar que um ano profético era de 360 dias, ou 12 meses de 30 dias cada mês. Este é baseado sobre </a:t>
            </a:r>
            <a:r>
              <a:rPr lang="pt-BR" dirty="0" smtClean="0"/>
              <a:t>dois </a:t>
            </a:r>
            <a:r>
              <a:rPr lang="pt-BR" dirty="0" smtClean="0"/>
              <a:t>argumentos: o argumento histórico e o argumento profético.</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95</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1) O Argumento Histórico: O calendário dos judeus era de 12 de 30 dias cada mês, ou 360 dias. Para suprir os dias faltando, de vez em quando, os judeus adicionavam um mês, chamado </a:t>
            </a:r>
            <a:r>
              <a:rPr lang="pt-BR" dirty="0" err="1" smtClean="0"/>
              <a:t>Ve-Adar</a:t>
            </a:r>
            <a:r>
              <a:rPr lang="pt-BR" dirty="0" smtClean="0"/>
              <a:t>, no calendário para aquele ano.</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Em Gênesis 7:11 a Bíblia diz que o dilúvio </a:t>
            </a:r>
            <a:r>
              <a:rPr lang="pt-BR" dirty="0" smtClean="0"/>
              <a:t>começou </a:t>
            </a:r>
            <a:r>
              <a:rPr lang="pt-BR" dirty="0" smtClean="0"/>
              <a:t>no dia 17 do segundo mês, e em Gên. 8:4 diz que </a:t>
            </a:r>
            <a:r>
              <a:rPr lang="pt-BR" dirty="0" smtClean="0"/>
              <a:t>a arca </a:t>
            </a:r>
            <a:r>
              <a:rPr lang="pt-BR" dirty="0" smtClean="0"/>
              <a:t>parou no monte no dia 17 do sétimo mês. Isso é exatamente cinco meses. Gên. 8:3 diz que este período era 150 dias. Então cada mês tinha 30 dias {30 x 5 = 150}.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96</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2) O Argumento Profético: Fazendo uma comparação dos trechos paralelos que fala sobre o tempo da última semana, prova também que o ano profético tem 360 dias:</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Dan. 9:27, "na metade da semana" = 3 1/2 anos (ou dias?)</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Dan. 7:25, "um tempo, e tempos, e metade de um tempo" = 3 1/2 tempos ou anos (veja também Apo. 12:14)</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97</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357188">
              <a:buNone/>
              <a:tabLst>
                <a:tab pos="898525" algn="l"/>
                <a:tab pos="1347788" algn="l"/>
                <a:tab pos="1874838" algn="l"/>
                <a:tab pos="2247900" algn="l"/>
                <a:tab pos="2603500" algn="l"/>
              </a:tabLst>
            </a:pPr>
            <a:r>
              <a:rPr lang="pt-BR" dirty="0" smtClean="0"/>
              <a:t>2) O Argumento Profético: Fazendo uma comparação dos trechos paralelos que fala sobre o tempo da última semana, prova também que o ano profético tem 360 dias:</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 Apo. 13:5, "quarenta e dois meses" = 3 1/2 anos (12 x 3 1/2 = 42)</a:t>
            </a:r>
          </a:p>
          <a:p>
            <a:pPr marL="357188" lvl="1" indent="0">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 Apo. 12:6, "mil duzentos e sessenta dias" = 3 1/2 anos (1.260 -:- 360 = 3 1/2) </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98</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5794723"/>
          </a:xfrm>
        </p:spPr>
        <p:txBody>
          <a:bodyPr>
            <a:noAutofit/>
          </a:bodyPr>
          <a:lstStyle/>
          <a:p>
            <a:pPr marL="357188" lvl="1" indent="0">
              <a:buNone/>
              <a:tabLst>
                <a:tab pos="898525" algn="l"/>
                <a:tab pos="1347788" algn="l"/>
                <a:tab pos="1874838" algn="l"/>
                <a:tab pos="2247900" algn="l"/>
                <a:tab pos="2603500" algn="l"/>
              </a:tabLst>
            </a:pPr>
            <a:endParaRPr lang="pt-BR" sz="1600" dirty="0" smtClean="0"/>
          </a:p>
          <a:p>
            <a:pPr marL="357188" lvl="1" indent="-357188">
              <a:buFont typeface="Wingdings" pitchFamily="2" charset="2"/>
              <a:buChar char="Ø"/>
              <a:tabLst>
                <a:tab pos="898525" algn="l"/>
                <a:tab pos="1347788" algn="l"/>
                <a:tab pos="1874838" algn="l"/>
                <a:tab pos="2247900" algn="l"/>
                <a:tab pos="2603500" algn="l"/>
              </a:tabLst>
            </a:pPr>
            <a:r>
              <a:rPr lang="pt-BR" dirty="0" smtClean="0"/>
              <a:t>Versículo 26</a:t>
            </a:r>
          </a:p>
          <a:p>
            <a:pPr marL="357188" lvl="1" indent="-357188">
              <a:buNone/>
              <a:tabLst>
                <a:tab pos="898525" algn="l"/>
                <a:tab pos="1347788" algn="l"/>
                <a:tab pos="1874838" algn="l"/>
                <a:tab pos="2247900" algn="l"/>
                <a:tab pos="2603500" algn="l"/>
              </a:tabLst>
            </a:pPr>
            <a:endParaRPr lang="pt-BR" dirty="0" smtClean="0"/>
          </a:p>
          <a:p>
            <a:pPr marL="357188" lvl="1" indent="0">
              <a:buNone/>
              <a:tabLst>
                <a:tab pos="898525" algn="l"/>
                <a:tab pos="1347788" algn="l"/>
                <a:tab pos="1874838" algn="l"/>
                <a:tab pos="2247900" algn="l"/>
                <a:tab pos="2603500" algn="l"/>
              </a:tabLst>
            </a:pPr>
            <a:r>
              <a:rPr lang="pt-BR" dirty="0" smtClean="0"/>
              <a:t>Agora, estamos prontos </a:t>
            </a:r>
            <a:r>
              <a:rPr lang="pt-BR" dirty="0" smtClean="0"/>
              <a:t>para encontrar o </a:t>
            </a:r>
            <a:r>
              <a:rPr lang="pt-BR" dirty="0" smtClean="0"/>
              <a:t>final das 69 semanas. Primeiro, temos que reduzi-las a dias. Desde que há 69 semanas de 7 anos cada uma, e cada ano tem 360 dias, a equação à qual chegamos é 69 x 7 x 360 = 173.880 dias. Começando com 14 de março de 445 A.C., este total nos leva até 6 de abril de 32 A.D.</a:t>
            </a:r>
          </a:p>
        </p:txBody>
      </p:sp>
      <p:sp>
        <p:nvSpPr>
          <p:cNvPr id="4" name="Slide Number Placeholder 3"/>
          <p:cNvSpPr>
            <a:spLocks noGrp="1"/>
          </p:cNvSpPr>
          <p:nvPr>
            <p:ph type="sldNum" sz="quarter" idx="12"/>
          </p:nvPr>
        </p:nvSpPr>
        <p:spPr/>
        <p:txBody>
          <a:bodyPr/>
          <a:lstStyle/>
          <a:p>
            <a:fld id="{30578BFF-FD5B-457B-8B99-B3BC5F2C8C8C}" type="slidenum">
              <a:rPr lang="pt-BR" smtClean="0">
                <a:solidFill>
                  <a:prstClr val="white"/>
                </a:solidFill>
              </a:rPr>
              <a:pPr/>
              <a:t>99</a:t>
            </a:fld>
            <a:endParaRPr lang="pt-BR" dirty="0">
              <a:solidFill>
                <a:prstClr val="white"/>
              </a:solidFill>
            </a:endParaRPr>
          </a:p>
        </p:txBody>
      </p:sp>
      <p:sp>
        <p:nvSpPr>
          <p:cNvPr id="5" name="Title 1"/>
          <p:cNvSpPr>
            <a:spLocks noGrp="1"/>
          </p:cNvSpPr>
          <p:nvPr>
            <p:ph type="title"/>
          </p:nvPr>
        </p:nvSpPr>
        <p:spPr>
          <a:xfrm>
            <a:off x="457200" y="44624"/>
            <a:ext cx="8229600" cy="1143000"/>
          </a:xfrm>
        </p:spPr>
        <p:txBody>
          <a:bodyPr/>
          <a:lstStyle/>
          <a:p>
            <a:r>
              <a:rPr lang="pt-BR" dirty="0" smtClean="0"/>
              <a:t>Daniel – Capítulo 9</a:t>
            </a:r>
            <a:endParaRPr lang="pt-B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2720</Words>
  <Application>Microsoft Office PowerPoint</Application>
  <PresentationFormat>Apresentação na tela (4:3)</PresentationFormat>
  <Paragraphs>1211</Paragraphs>
  <Slides>123</Slides>
  <Notes>0</Notes>
  <HiddenSlides>1</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123</vt:i4>
      </vt:variant>
    </vt:vector>
  </HeadingPairs>
  <TitlesOfParts>
    <vt:vector size="125" baseType="lpstr">
      <vt:lpstr>1_Office Theme</vt:lpstr>
      <vt:lpstr>Documento</vt:lpstr>
      <vt:lpstr>Apresentação do PowerPoint</vt:lpstr>
      <vt:lpstr>Apresentação do PowerPoint</vt:lpstr>
      <vt:lpstr>Apresentação do PowerPoint</vt:lpstr>
      <vt:lpstr>Apresentação do PowerPoint</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Daniel – Capítulo 9</vt:lpstr>
      <vt:lpstr>RESUMO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82</cp:revision>
  <cp:lastPrinted>2019-05-15T16:06:39Z</cp:lastPrinted>
  <dcterms:created xsi:type="dcterms:W3CDTF">2014-01-20T17:06:00Z</dcterms:created>
  <dcterms:modified xsi:type="dcterms:W3CDTF">2020-04-30T13:39:57Z</dcterms:modified>
</cp:coreProperties>
</file>